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65" r:id="rId2"/>
    <p:sldId id="403" r:id="rId3"/>
    <p:sldId id="414" r:id="rId4"/>
    <p:sldId id="409" r:id="rId5"/>
    <p:sldId id="413" r:id="rId6"/>
    <p:sldId id="405" r:id="rId7"/>
    <p:sldId id="404" r:id="rId8"/>
    <p:sldId id="268" r:id="rId9"/>
    <p:sldId id="406" r:id="rId10"/>
    <p:sldId id="407" r:id="rId11"/>
    <p:sldId id="408" r:id="rId12"/>
    <p:sldId id="415" r:id="rId13"/>
    <p:sldId id="397" r:id="rId14"/>
    <p:sldId id="387" r:id="rId15"/>
    <p:sldId id="384" r:id="rId16"/>
    <p:sldId id="388" r:id="rId17"/>
    <p:sldId id="398" r:id="rId18"/>
    <p:sldId id="389" r:id="rId19"/>
    <p:sldId id="399" r:id="rId20"/>
    <p:sldId id="411" r:id="rId21"/>
    <p:sldId id="410" r:id="rId22"/>
    <p:sldId id="412" r:id="rId23"/>
    <p:sldId id="400" r:id="rId24"/>
    <p:sldId id="390" r:id="rId25"/>
    <p:sldId id="401" r:id="rId26"/>
  </p:sldIdLst>
  <p:sldSz cx="9144000" cy="5143500" type="screen16x9"/>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Objects="1">
      <p:cViewPr varScale="1">
        <p:scale>
          <a:sx n="109" d="100"/>
          <a:sy n="109" d="100"/>
        </p:scale>
        <p:origin x="662" y="8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22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a:defRPr sz="1200"/>
            </a:lvl1pPr>
          </a:lstStyle>
          <a:p>
            <a:fld id="{016E2A84-576E-415B-844E-FDAF280CEEE2}" type="datetimeFigureOut">
              <a:rPr lang="nl-NL" smtClean="0"/>
              <a:t>5-10-2019</a:t>
            </a:fld>
            <a:endParaRPr lang="nl-NL"/>
          </a:p>
        </p:txBody>
      </p:sp>
      <p:sp>
        <p:nvSpPr>
          <p:cNvPr id="4" name="Tijdelijke aanduiding voor voettekst 3"/>
          <p:cNvSpPr>
            <a:spLocks noGrp="1"/>
          </p:cNvSpPr>
          <p:nvPr>
            <p:ph type="ftr" sz="quarter" idx="2"/>
          </p:nvPr>
        </p:nvSpPr>
        <p:spPr>
          <a:xfrm>
            <a:off x="0" y="9377363"/>
            <a:ext cx="2889250" cy="4953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8250" y="9377363"/>
            <a:ext cx="2889250" cy="495300"/>
          </a:xfrm>
          <a:prstGeom prst="rect">
            <a:avLst/>
          </a:prstGeom>
        </p:spPr>
        <p:txBody>
          <a:bodyPr vert="horz" lIns="91440" tIns="45720" rIns="91440" bIns="45720" rtlCol="0" anchor="b"/>
          <a:lstStyle>
            <a:lvl1pPr algn="r">
              <a:defRPr sz="1200"/>
            </a:lvl1pPr>
          </a:lstStyle>
          <a:p>
            <a:fld id="{1AEF159E-4F05-4E12-8A5C-44D725B8C5FA}" type="slidenum">
              <a:rPr lang="nl-NL" smtClean="0"/>
              <a:t>‹nr.›</a:t>
            </a:fld>
            <a:endParaRPr lang="nl-NL"/>
          </a:p>
        </p:txBody>
      </p:sp>
    </p:spTree>
    <p:extLst>
      <p:ext uri="{BB962C8B-B14F-4D97-AF65-F5344CB8AC3E}">
        <p14:creationId xmlns:p14="http://schemas.microsoft.com/office/powerpoint/2010/main" val="2718077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7BD791FB-8178-4470-9D66-B043DED35CAA}" type="datetimeFigureOut">
              <a:rPr lang="nl-NL" smtClean="0"/>
              <a:t>5-10-2019</a:t>
            </a:fld>
            <a:endParaRPr lang="nl-NL"/>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9716484B-3080-490D-A5E1-07D7B37D32F8}" type="slidenum">
              <a:rPr lang="nl-NL" smtClean="0"/>
              <a:t>‹nr.›</a:t>
            </a:fld>
            <a:endParaRPr lang="nl-NL"/>
          </a:p>
        </p:txBody>
      </p:sp>
    </p:spTree>
    <p:extLst>
      <p:ext uri="{BB962C8B-B14F-4D97-AF65-F5344CB8AC3E}">
        <p14:creationId xmlns:p14="http://schemas.microsoft.com/office/powerpoint/2010/main" val="15922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p:spPr>
        <p:txBody>
          <a:bodyPr/>
          <a:lstStyle>
            <a:lvl1pPr>
              <a:defRPr sz="2800">
                <a:solidFill>
                  <a:srgbClr val="000066"/>
                </a:solidFill>
                <a:latin typeface="Arial" panose="020B0604020202020204" pitchFamily="34" charset="0"/>
              </a:defRPr>
            </a:lvl1pPr>
            <a:lvl2pPr marL="742950" indent="-285750">
              <a:defRPr sz="2800">
                <a:solidFill>
                  <a:srgbClr val="000066"/>
                </a:solidFill>
                <a:latin typeface="Arial" panose="020B0604020202020204" pitchFamily="34" charset="0"/>
              </a:defRPr>
            </a:lvl2pPr>
            <a:lvl3pPr marL="1143000" indent="-228600">
              <a:defRPr sz="2800">
                <a:solidFill>
                  <a:srgbClr val="000066"/>
                </a:solidFill>
                <a:latin typeface="Arial" panose="020B0604020202020204" pitchFamily="34" charset="0"/>
              </a:defRPr>
            </a:lvl3pPr>
            <a:lvl4pPr marL="1600200" indent="-228600">
              <a:defRPr sz="2800">
                <a:solidFill>
                  <a:srgbClr val="000066"/>
                </a:solidFill>
                <a:latin typeface="Arial" panose="020B0604020202020204" pitchFamily="34" charset="0"/>
              </a:defRPr>
            </a:lvl4pPr>
            <a:lvl5pPr marL="2057400" indent="-228600">
              <a:defRPr sz="2800">
                <a:solidFill>
                  <a:srgbClr val="000066"/>
                </a:solidFill>
                <a:latin typeface="Arial" panose="020B0604020202020204" pitchFamily="34" charset="0"/>
              </a:defRPr>
            </a:lvl5pPr>
            <a:lvl6pPr marL="2514600" indent="-228600" eaLnBrk="0" fontAlgn="base" hangingPunct="0">
              <a:spcBef>
                <a:spcPct val="0"/>
              </a:spcBef>
              <a:spcAft>
                <a:spcPct val="0"/>
              </a:spcAft>
              <a:defRPr sz="2800">
                <a:solidFill>
                  <a:srgbClr val="000066"/>
                </a:solidFill>
                <a:latin typeface="Arial" panose="020B0604020202020204" pitchFamily="34" charset="0"/>
              </a:defRPr>
            </a:lvl6pPr>
            <a:lvl7pPr marL="2971800" indent="-228600" eaLnBrk="0" fontAlgn="base" hangingPunct="0">
              <a:spcBef>
                <a:spcPct val="0"/>
              </a:spcBef>
              <a:spcAft>
                <a:spcPct val="0"/>
              </a:spcAft>
              <a:defRPr sz="2800">
                <a:solidFill>
                  <a:srgbClr val="000066"/>
                </a:solidFill>
                <a:latin typeface="Arial" panose="020B0604020202020204" pitchFamily="34" charset="0"/>
              </a:defRPr>
            </a:lvl7pPr>
            <a:lvl8pPr marL="3429000" indent="-228600" eaLnBrk="0" fontAlgn="base" hangingPunct="0">
              <a:spcBef>
                <a:spcPct val="0"/>
              </a:spcBef>
              <a:spcAft>
                <a:spcPct val="0"/>
              </a:spcAft>
              <a:defRPr sz="2800">
                <a:solidFill>
                  <a:srgbClr val="000066"/>
                </a:solidFill>
                <a:latin typeface="Arial" panose="020B0604020202020204" pitchFamily="34" charset="0"/>
              </a:defRPr>
            </a:lvl8pPr>
            <a:lvl9pPr marL="3886200" indent="-228600" eaLnBrk="0" fontAlgn="base" hangingPunct="0">
              <a:spcBef>
                <a:spcPct val="0"/>
              </a:spcBef>
              <a:spcAft>
                <a:spcPct val="0"/>
              </a:spcAft>
              <a:defRPr sz="2800">
                <a:solidFill>
                  <a:srgbClr val="000066"/>
                </a:solidFill>
                <a:latin typeface="Arial" panose="020B0604020202020204" pitchFamily="34" charset="0"/>
              </a:defRPr>
            </a:lvl9pPr>
          </a:lstStyle>
          <a:p>
            <a:r>
              <a:rPr lang="nl-NL" altLang="nl-NL" sz="1200" dirty="0">
                <a:solidFill>
                  <a:schemeClr val="tx1"/>
                </a:solidFill>
                <a:latin typeface="Times" panose="02020603050405020304" pitchFamily="18" charset="0"/>
              </a:rPr>
              <a:t>Hand-outs</a:t>
            </a:r>
          </a:p>
        </p:txBody>
      </p:sp>
      <p:sp>
        <p:nvSpPr>
          <p:cNvPr id="11267" name="Rectangle 3"/>
          <p:cNvSpPr>
            <a:spLocks noGrp="1" noChangeArrowheads="1"/>
          </p:cNvSpPr>
          <p:nvPr>
            <p:ph type="dt" sz="quarter" idx="1"/>
          </p:nvPr>
        </p:nvSpPr>
        <p:spPr>
          <a:noFill/>
        </p:spPr>
        <p:txBody>
          <a:bodyPr/>
          <a:lstStyle>
            <a:lvl1pPr>
              <a:defRPr sz="2800">
                <a:solidFill>
                  <a:srgbClr val="000066"/>
                </a:solidFill>
                <a:latin typeface="Arial" panose="020B0604020202020204" pitchFamily="34" charset="0"/>
              </a:defRPr>
            </a:lvl1pPr>
            <a:lvl2pPr marL="742950" indent="-285750">
              <a:defRPr sz="2800">
                <a:solidFill>
                  <a:srgbClr val="000066"/>
                </a:solidFill>
                <a:latin typeface="Arial" panose="020B0604020202020204" pitchFamily="34" charset="0"/>
              </a:defRPr>
            </a:lvl2pPr>
            <a:lvl3pPr marL="1143000" indent="-228600">
              <a:defRPr sz="2800">
                <a:solidFill>
                  <a:srgbClr val="000066"/>
                </a:solidFill>
                <a:latin typeface="Arial" panose="020B0604020202020204" pitchFamily="34" charset="0"/>
              </a:defRPr>
            </a:lvl3pPr>
            <a:lvl4pPr marL="1600200" indent="-228600">
              <a:defRPr sz="2800">
                <a:solidFill>
                  <a:srgbClr val="000066"/>
                </a:solidFill>
                <a:latin typeface="Arial" panose="020B0604020202020204" pitchFamily="34" charset="0"/>
              </a:defRPr>
            </a:lvl4pPr>
            <a:lvl5pPr marL="2057400" indent="-228600">
              <a:defRPr sz="2800">
                <a:solidFill>
                  <a:srgbClr val="000066"/>
                </a:solidFill>
                <a:latin typeface="Arial" panose="020B0604020202020204" pitchFamily="34" charset="0"/>
              </a:defRPr>
            </a:lvl5pPr>
            <a:lvl6pPr marL="2514600" indent="-228600" eaLnBrk="0" fontAlgn="base" hangingPunct="0">
              <a:spcBef>
                <a:spcPct val="0"/>
              </a:spcBef>
              <a:spcAft>
                <a:spcPct val="0"/>
              </a:spcAft>
              <a:defRPr sz="2800">
                <a:solidFill>
                  <a:srgbClr val="000066"/>
                </a:solidFill>
                <a:latin typeface="Arial" panose="020B0604020202020204" pitchFamily="34" charset="0"/>
              </a:defRPr>
            </a:lvl6pPr>
            <a:lvl7pPr marL="2971800" indent="-228600" eaLnBrk="0" fontAlgn="base" hangingPunct="0">
              <a:spcBef>
                <a:spcPct val="0"/>
              </a:spcBef>
              <a:spcAft>
                <a:spcPct val="0"/>
              </a:spcAft>
              <a:defRPr sz="2800">
                <a:solidFill>
                  <a:srgbClr val="000066"/>
                </a:solidFill>
                <a:latin typeface="Arial" panose="020B0604020202020204" pitchFamily="34" charset="0"/>
              </a:defRPr>
            </a:lvl7pPr>
            <a:lvl8pPr marL="3429000" indent="-228600" eaLnBrk="0" fontAlgn="base" hangingPunct="0">
              <a:spcBef>
                <a:spcPct val="0"/>
              </a:spcBef>
              <a:spcAft>
                <a:spcPct val="0"/>
              </a:spcAft>
              <a:defRPr sz="2800">
                <a:solidFill>
                  <a:srgbClr val="000066"/>
                </a:solidFill>
                <a:latin typeface="Arial" panose="020B0604020202020204" pitchFamily="34" charset="0"/>
              </a:defRPr>
            </a:lvl8pPr>
            <a:lvl9pPr marL="3886200" indent="-228600" eaLnBrk="0" fontAlgn="base" hangingPunct="0">
              <a:spcBef>
                <a:spcPct val="0"/>
              </a:spcBef>
              <a:spcAft>
                <a:spcPct val="0"/>
              </a:spcAft>
              <a:defRPr sz="2800">
                <a:solidFill>
                  <a:srgbClr val="000066"/>
                </a:solidFill>
                <a:latin typeface="Arial" panose="020B0604020202020204" pitchFamily="34" charset="0"/>
              </a:defRPr>
            </a:lvl9pPr>
          </a:lstStyle>
          <a:p>
            <a:fld id="{30A03CA2-0014-4BA0-AE6F-6AA01DCF851E}" type="datetime4">
              <a:rPr lang="nl-NL" altLang="nl-NL" sz="1200" smtClean="0">
                <a:solidFill>
                  <a:schemeClr val="tx1"/>
                </a:solidFill>
                <a:latin typeface="Times" panose="02020603050405020304" pitchFamily="18" charset="0"/>
              </a:rPr>
              <a:pPr/>
              <a:t>5 oktober 2019</a:t>
            </a:fld>
            <a:endParaRPr lang="nl-NL" altLang="nl-NL" sz="1200" dirty="0">
              <a:solidFill>
                <a:schemeClr val="tx1"/>
              </a:solidFill>
              <a:latin typeface="Times" panose="02020603050405020304" pitchFamily="18" charset="0"/>
            </a:endParaRPr>
          </a:p>
        </p:txBody>
      </p:sp>
      <p:sp>
        <p:nvSpPr>
          <p:cNvPr id="11268" name="Rectangle 2"/>
          <p:cNvSpPr>
            <a:spLocks noGrp="1" noRot="1" noChangeAspect="1" noChangeArrowheads="1" noTextEdit="1"/>
          </p:cNvSpPr>
          <p:nvPr>
            <p:ph type="sldImg"/>
          </p:nvPr>
        </p:nvSpPr>
        <p:spPr>
          <a:ln/>
        </p:spPr>
      </p:sp>
      <p:sp>
        <p:nvSpPr>
          <p:cNvPr id="11269" name="Rectangle 3"/>
          <p:cNvSpPr>
            <a:spLocks noGrp="1" noChangeArrowheads="1"/>
          </p:cNvSpPr>
          <p:nvPr>
            <p:ph type="body" idx="1"/>
          </p:nvPr>
        </p:nvSpPr>
        <p:spPr>
          <a:xfrm>
            <a:off x="864512" y="5092309"/>
            <a:ext cx="4756357" cy="4823207"/>
          </a:xfr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a:t>SIRE staat voor Systematische Incident Reconstructie en Evaluatie. Het incident wordt nauwkeurig in kaart gebracht, na analyse worden de basisoorzaken benoemd en vervolgens wordt bepaald wat er moet gebeuren om herhaling van soortgelijke incidenten te voorkomen. De kracht zit hem in de interdisciplinaire samenwerking en systematische analyse.  Multidisciplinair levert veel op. De grootste valkuil in de analyse is het uitgaan van vooronderstellingen hoe werkprocessen lopen. </a:t>
            </a:r>
          </a:p>
          <a:p>
            <a:pPr eaLnBrk="1" hangingPunct="1"/>
            <a:endParaRPr lang="nl-NL" altLang="nl-NL" dirty="0"/>
          </a:p>
        </p:txBody>
      </p:sp>
    </p:spTree>
    <p:extLst>
      <p:ext uri="{BB962C8B-B14F-4D97-AF65-F5344CB8AC3E}">
        <p14:creationId xmlns:p14="http://schemas.microsoft.com/office/powerpoint/2010/main" val="98335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67200" y="3263900"/>
            <a:ext cx="4572000" cy="857250"/>
          </a:xfrm>
        </p:spPr>
        <p:txBody>
          <a:bodyPr>
            <a:normAutofit/>
          </a:bodyPr>
          <a:lstStyle>
            <a:lvl1pPr marL="0" indent="0" algn="l">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Openingsslide</a:t>
            </a:r>
            <a:r>
              <a:rPr lang="nl-NL" dirty="0"/>
              <a:t>. Klik om de tekst aan te passen. </a:t>
            </a:r>
            <a:endParaRPr lang="en-US" dirty="0"/>
          </a:p>
        </p:txBody>
      </p:sp>
      <p:sp>
        <p:nvSpPr>
          <p:cNvPr id="4" name="Date Placeholder 3"/>
          <p:cNvSpPr>
            <a:spLocks noGrp="1"/>
          </p:cNvSpPr>
          <p:nvPr>
            <p:ph type="dt" sz="half" idx="10"/>
          </p:nvPr>
        </p:nvSpPr>
        <p:spPr>
          <a:xfrm>
            <a:off x="6553200" y="4767263"/>
            <a:ext cx="2133600" cy="273844"/>
          </a:xfrm>
        </p:spPr>
        <p:txBody>
          <a:bodyPr/>
          <a:lstStyle/>
          <a:p>
            <a:fld id="{2B7269AD-83FD-554F-900E-3B361D58DB2F}" type="datetimeFigureOut">
              <a:rPr lang="en-US" smtClean="0"/>
              <a:pPr/>
              <a:t>10/5/2019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8" name="Slide Number Placeholder 5"/>
          <p:cNvSpPr>
            <a:spLocks noGrp="1"/>
          </p:cNvSpPr>
          <p:nvPr>
            <p:ph type="sldNum" sz="quarter" idx="12"/>
          </p:nvPr>
        </p:nvSpPr>
        <p:spPr>
          <a:xfrm>
            <a:off x="6553200" y="4767263"/>
            <a:ext cx="2133600" cy="273844"/>
          </a:xfrm>
          <a:prstGeom prst="rect">
            <a:avLst/>
          </a:prstGeom>
        </p:spPr>
        <p:txBody>
          <a:bodyPr/>
          <a:lstStyle/>
          <a:p>
            <a:fld id="{167B5E2B-D25D-3640-A7E0-0409F1F4A473}"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269AD-83FD-554F-900E-3B361D58DB2F}" type="datetimeFigureOut">
              <a:rPr lang="en-US" smtClean="0"/>
              <a:pPr/>
              <a:t>10/5/2019</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167B5E2B-D25D-3640-A7E0-0409F1F4A473}"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p:txBody>
          <a:bodyPr/>
          <a:lstStyle/>
          <a:p>
            <a:fld id="{2B7269AD-83FD-554F-900E-3B361D58DB2F}" type="datetimeFigureOut">
              <a:rPr lang="en-US" smtClean="0"/>
              <a:pPr/>
              <a:t>10/5/2019</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67B5E2B-D25D-3640-A7E0-0409F1F4A473}"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p:txBody>
          <a:bodyPr/>
          <a:lstStyle/>
          <a:p>
            <a:fld id="{2B7269AD-83FD-554F-900E-3B361D58DB2F}" type="datetimeFigureOut">
              <a:rPr lang="en-US" smtClean="0"/>
              <a:pPr/>
              <a:t>10/5/2019</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67B5E2B-D25D-3640-A7E0-0409F1F4A473}" type="slidenum">
              <a:rPr lang="en-US" smtClean="0"/>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fld id="{2B7269AD-83FD-554F-900E-3B361D58DB2F}" type="datetimeFigureOut">
              <a:rPr lang="en-US" smtClean="0"/>
              <a:pPr/>
              <a:t>10/5/2019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67B5E2B-D25D-3640-A7E0-0409F1F4A473}" type="slidenum">
              <a:rPr lang="en-US" smtClean="0"/>
              <a:pPr/>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fld id="{2B7269AD-83FD-554F-900E-3B361D58DB2F}" type="datetimeFigureOut">
              <a:rPr lang="en-US" smtClean="0"/>
              <a:pPr/>
              <a:t>10/5/2019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67B5E2B-D25D-3640-A7E0-0409F1F4A473}"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200150"/>
            <a:ext cx="8229600" cy="1102519"/>
          </a:xfrm>
        </p:spPr>
        <p:txBody>
          <a:bodyPr>
            <a:normAutofit/>
          </a:bodyPr>
          <a:lstStyle>
            <a:lvl1pPr algn="l">
              <a:defRPr sz="3000" baseline="0">
                <a:solidFill>
                  <a:srgbClr val="FFFFFF"/>
                </a:solidFill>
              </a:defRPr>
            </a:lvl1pPr>
          </a:lstStyle>
          <a:p>
            <a:r>
              <a:rPr lang="nl-NL" dirty="0"/>
              <a:t>Nieuw hoofdstuk. Klik om tekst aan te passen</a:t>
            </a:r>
            <a:endParaRPr lang="en-US" dirty="0"/>
          </a:p>
        </p:txBody>
      </p:sp>
      <p:sp>
        <p:nvSpPr>
          <p:cNvPr id="3" name="Subtitle 2"/>
          <p:cNvSpPr>
            <a:spLocks noGrp="1"/>
          </p:cNvSpPr>
          <p:nvPr>
            <p:ph type="subTitle" idx="1" hasCustomPrompt="1"/>
          </p:nvPr>
        </p:nvSpPr>
        <p:spPr>
          <a:xfrm>
            <a:off x="457200" y="2516981"/>
            <a:ext cx="7010400" cy="1314450"/>
          </a:xfrm>
        </p:spPr>
        <p:txBody>
          <a:bodyPr>
            <a:normAutofit/>
          </a:bodyPr>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hier om de subtitel aan te passen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57200" y="1200150"/>
            <a:ext cx="8229600" cy="1102519"/>
          </a:xfrm>
        </p:spPr>
        <p:txBody>
          <a:bodyPr>
            <a:normAutofit/>
          </a:bodyPr>
          <a:lstStyle>
            <a:lvl1pPr algn="l">
              <a:defRPr sz="3000" baseline="0">
                <a:solidFill>
                  <a:srgbClr val="FFFFFF"/>
                </a:solidFill>
              </a:defRPr>
            </a:lvl1pPr>
          </a:lstStyle>
          <a:p>
            <a:r>
              <a:rPr lang="nl-NL" dirty="0"/>
              <a:t>Nieuw hoofdstuk. Klik om tekst aan te passen</a:t>
            </a:r>
            <a:endParaRPr lang="en-US" dirty="0"/>
          </a:p>
        </p:txBody>
      </p:sp>
      <p:sp>
        <p:nvSpPr>
          <p:cNvPr id="10" name="Subtitle 2"/>
          <p:cNvSpPr>
            <a:spLocks noGrp="1"/>
          </p:cNvSpPr>
          <p:nvPr>
            <p:ph type="subTitle" idx="1" hasCustomPrompt="1"/>
          </p:nvPr>
        </p:nvSpPr>
        <p:spPr>
          <a:xfrm>
            <a:off x="457200" y="2516981"/>
            <a:ext cx="7010400" cy="1314450"/>
          </a:xfrm>
        </p:spPr>
        <p:txBody>
          <a:bodyPr>
            <a:normAutofit/>
          </a:bodyPr>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hier om de subtitel aan te passen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4767263"/>
            <a:ext cx="2133600" cy="273844"/>
          </a:xfrm>
        </p:spPr>
        <p:txBody>
          <a:bodyPr/>
          <a:lstStyle/>
          <a:p>
            <a:fld id="{2B7269AD-83FD-554F-900E-3B361D58DB2F}" type="datetimeFigureOut">
              <a:rPr lang="en-US" smtClean="0"/>
              <a:pPr/>
              <a:t>10/5/2019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Title 1"/>
          <p:cNvSpPr>
            <a:spLocks noGrp="1"/>
          </p:cNvSpPr>
          <p:nvPr>
            <p:ph type="ctrTitle" hasCustomPrompt="1"/>
          </p:nvPr>
        </p:nvSpPr>
        <p:spPr>
          <a:xfrm>
            <a:off x="457200" y="1200150"/>
            <a:ext cx="8229600" cy="1102519"/>
          </a:xfrm>
        </p:spPr>
        <p:txBody>
          <a:bodyPr>
            <a:normAutofit/>
          </a:bodyPr>
          <a:lstStyle>
            <a:lvl1pPr algn="l">
              <a:defRPr sz="3000" baseline="0">
                <a:solidFill>
                  <a:srgbClr val="FFFFFF"/>
                </a:solidFill>
              </a:defRPr>
            </a:lvl1pPr>
          </a:lstStyle>
          <a:p>
            <a:r>
              <a:rPr lang="nl-NL" dirty="0"/>
              <a:t>Nieuw hoofdstuk. Klik om tekst aan te passen</a:t>
            </a:r>
            <a:endParaRPr lang="en-US" dirty="0"/>
          </a:p>
        </p:txBody>
      </p:sp>
      <p:sp>
        <p:nvSpPr>
          <p:cNvPr id="10" name="Subtitle 2"/>
          <p:cNvSpPr>
            <a:spLocks noGrp="1"/>
          </p:cNvSpPr>
          <p:nvPr>
            <p:ph type="subTitle" idx="1" hasCustomPrompt="1"/>
          </p:nvPr>
        </p:nvSpPr>
        <p:spPr>
          <a:xfrm>
            <a:off x="457200" y="2516981"/>
            <a:ext cx="7010400" cy="1314450"/>
          </a:xfrm>
        </p:spPr>
        <p:txBody>
          <a:bodyPr>
            <a:normAutofit/>
          </a:bodyPr>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hier om de subtitel aan te passen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a:lstStyle/>
          <a:p>
            <a:fld id="{2B7269AD-83FD-554F-900E-3B361D58DB2F}" type="datetimeFigureOut">
              <a:rPr lang="en-US" smtClean="0"/>
              <a:pPr/>
              <a:t>10/5/2019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67B5E2B-D25D-3640-A7E0-0409F1F4A473}"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p:txBody>
          <a:bodyPr/>
          <a:lstStyle/>
          <a:p>
            <a:fld id="{2B7269AD-83FD-554F-900E-3B361D58DB2F}" type="datetimeFigureOut">
              <a:rPr lang="en-US" smtClean="0"/>
              <a:pPr/>
              <a:t>10/5/2019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67B5E2B-D25D-3640-A7E0-0409F1F4A473}"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4"/>
          <p:cNvSpPr>
            <a:spLocks noGrp="1"/>
          </p:cNvSpPr>
          <p:nvPr>
            <p:ph type="dt" sz="half" idx="10"/>
          </p:nvPr>
        </p:nvSpPr>
        <p:spPr/>
        <p:txBody>
          <a:bodyPr/>
          <a:lstStyle/>
          <a:p>
            <a:fld id="{2B7269AD-83FD-554F-900E-3B361D58DB2F}" type="datetimeFigureOut">
              <a:rPr lang="en-US" smtClean="0"/>
              <a:pPr/>
              <a:t>10/5/2019</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67B5E2B-D25D-3640-A7E0-0409F1F4A473}"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6"/>
          <p:cNvSpPr>
            <a:spLocks noGrp="1"/>
          </p:cNvSpPr>
          <p:nvPr>
            <p:ph type="dt" sz="half" idx="10"/>
          </p:nvPr>
        </p:nvSpPr>
        <p:spPr/>
        <p:txBody>
          <a:bodyPr/>
          <a:lstStyle/>
          <a:p>
            <a:fld id="{2B7269AD-83FD-554F-900E-3B361D58DB2F}" type="datetimeFigureOut">
              <a:rPr lang="en-US" smtClean="0"/>
              <a:pPr/>
              <a:t>10/5/2019</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167B5E2B-D25D-3640-A7E0-0409F1F4A473}"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2"/>
          <p:cNvSpPr>
            <a:spLocks noGrp="1"/>
          </p:cNvSpPr>
          <p:nvPr>
            <p:ph type="dt" sz="half" idx="10"/>
          </p:nvPr>
        </p:nvSpPr>
        <p:spPr/>
        <p:txBody>
          <a:bodyPr/>
          <a:lstStyle/>
          <a:p>
            <a:fld id="{2B7269AD-83FD-554F-900E-3B361D58DB2F}" type="datetimeFigureOut">
              <a:rPr lang="en-US" smtClean="0"/>
              <a:pPr/>
              <a:t>10/5/2019</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167B5E2B-D25D-3640-A7E0-0409F1F4A473}"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2"/>
          </p:nvPr>
        </p:nvSpPr>
        <p:spPr>
          <a:xfrm>
            <a:off x="6553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Catamaran SemiBold"/>
                <a:cs typeface="Catamaran SemiBold"/>
              </a:defRPr>
            </a:lvl1pPr>
          </a:lstStyle>
          <a:p>
            <a:fld id="{2B7269AD-83FD-554F-900E-3B361D58DB2F}" type="datetimeFigureOut">
              <a:rPr lang="en-US" smtClean="0"/>
              <a:pPr/>
              <a:t>10/5/2019</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lumMod val="65000"/>
              <a:lumOff val="35000"/>
            </a:schemeClr>
          </a:solidFill>
          <a:latin typeface="Catamaran SemiBold"/>
          <a:ea typeface="+mj-ea"/>
          <a:cs typeface="Catamaran SemiBold"/>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Catamaran SemiBold"/>
          <a:ea typeface="+mn-ea"/>
          <a:cs typeface="Catamaran SemiBold"/>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Catamaran SemiBold"/>
          <a:ea typeface="+mn-ea"/>
          <a:cs typeface="Catamaran SemiBold"/>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Catamaran SemiBold"/>
          <a:ea typeface="+mn-ea"/>
          <a:cs typeface="Catamaran SemiBold"/>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Catamaran SemiBold"/>
          <a:ea typeface="+mn-ea"/>
          <a:cs typeface="Catamaran SemiBold"/>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Catamaran SemiBold"/>
          <a:ea typeface="+mn-ea"/>
          <a:cs typeface="Catamaran Semi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mailto:a.kuin@westfriesgasthuis.nl"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video" Target="https://player.vimeo.com/video/161591481?app_id=122963"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03648" y="1537157"/>
            <a:ext cx="6336703" cy="1305304"/>
          </a:xfrm>
        </p:spPr>
        <p:txBody>
          <a:bodyPr>
            <a:noAutofit/>
          </a:bodyPr>
          <a:lstStyle/>
          <a:p>
            <a:pPr algn="ctr"/>
            <a:br>
              <a:rPr lang="nl-NL" sz="4000" dirty="0">
                <a:latin typeface="Arial" panose="020B0604020202020204" pitchFamily="34" charset="0"/>
                <a:cs typeface="Arial" panose="020B0604020202020204" pitchFamily="34" charset="0"/>
              </a:rPr>
            </a:br>
            <a:r>
              <a:rPr lang="nl-NL" sz="4000" dirty="0">
                <a:latin typeface="Arial" panose="020B0604020202020204" pitchFamily="34" charset="0"/>
                <a:cs typeface="Arial" panose="020B0604020202020204" pitchFamily="34" charset="0"/>
              </a:rPr>
              <a:t>Scholing in de </a:t>
            </a:r>
            <a:br>
              <a:rPr lang="nl-NL" sz="4000" dirty="0">
                <a:latin typeface="Arial" panose="020B0604020202020204" pitchFamily="34" charset="0"/>
                <a:cs typeface="Arial" panose="020B0604020202020204" pitchFamily="34" charset="0"/>
              </a:rPr>
            </a:br>
            <a:r>
              <a:rPr lang="nl-NL" sz="4000" dirty="0">
                <a:latin typeface="Arial" panose="020B0604020202020204" pitchFamily="34" charset="0"/>
                <a:cs typeface="Arial" panose="020B0604020202020204" pitchFamily="34" charset="0"/>
              </a:rPr>
              <a:t>palliatieve zorg</a:t>
            </a:r>
            <a:br>
              <a:rPr lang="nl-NL" sz="4000" dirty="0">
                <a:latin typeface="Arial" panose="020B0604020202020204" pitchFamily="34" charset="0"/>
                <a:cs typeface="Arial" panose="020B0604020202020204" pitchFamily="34" charset="0"/>
              </a:rPr>
            </a:br>
            <a:br>
              <a:rPr lang="nl-NL" sz="4000" dirty="0"/>
            </a:br>
            <a:endParaRPr lang="nl-NL" sz="4000" dirty="0">
              <a:latin typeface="Arial" panose="020B0604020202020204" pitchFamily="34" charset="0"/>
              <a:cs typeface="Arial" panose="020B0604020202020204" pitchFamily="34" charset="0"/>
            </a:endParaRPr>
          </a:p>
        </p:txBody>
      </p:sp>
      <p:sp>
        <p:nvSpPr>
          <p:cNvPr id="3" name="Ondertitel 2"/>
          <p:cNvSpPr>
            <a:spLocks noGrp="1"/>
          </p:cNvSpPr>
          <p:nvPr>
            <p:ph type="subTitle" idx="1"/>
          </p:nvPr>
        </p:nvSpPr>
        <p:spPr>
          <a:xfrm>
            <a:off x="1475656" y="3219822"/>
            <a:ext cx="5976664" cy="927942"/>
          </a:xfrm>
        </p:spPr>
        <p:txBody>
          <a:bodyPr>
            <a:normAutofit/>
          </a:bodyPr>
          <a:lstStyle/>
          <a:p>
            <a:pPr algn="ctr">
              <a:lnSpc>
                <a:spcPct val="80000"/>
              </a:lnSpc>
            </a:pPr>
            <a:r>
              <a:rPr lang="nl-NL" sz="3200" dirty="0">
                <a:solidFill>
                  <a:schemeClr val="tx2"/>
                </a:solidFill>
              </a:rPr>
              <a:t>Annemieke Kuin</a:t>
            </a:r>
          </a:p>
          <a:p>
            <a:pPr algn="ctr">
              <a:lnSpc>
                <a:spcPct val="80000"/>
              </a:lnSpc>
            </a:pPr>
            <a:r>
              <a:rPr lang="nl-NL" dirty="0">
                <a:solidFill>
                  <a:schemeClr val="tx2"/>
                </a:solidFill>
              </a:rPr>
              <a:t>hum. geestelijk verzorger</a:t>
            </a:r>
          </a:p>
          <a:p>
            <a:pPr algn="ctr">
              <a:lnSpc>
                <a:spcPct val="80000"/>
              </a:lnSpc>
            </a:pPr>
            <a:endParaRPr lang="nl-NL" dirty="0">
              <a:solidFill>
                <a:schemeClr val="tx2"/>
              </a:solidFill>
            </a:endParaRPr>
          </a:p>
          <a:p>
            <a:pPr algn="ctr"/>
            <a:endParaRPr lang="nl-NL" sz="1500" dirty="0">
              <a:solidFill>
                <a:schemeClr val="tx2"/>
              </a:solidFill>
              <a:latin typeface="Arial" panose="020B0604020202020204" pitchFamily="34" charset="0"/>
              <a:cs typeface="Arial" panose="020B0604020202020204" pitchFamily="34" charset="0"/>
            </a:endParaRPr>
          </a:p>
          <a:p>
            <a:pPr algn="ctr"/>
            <a:endParaRPr lang="nl-NL" dirty="0"/>
          </a:p>
        </p:txBody>
      </p:sp>
    </p:spTree>
    <p:extLst>
      <p:ext uri="{BB962C8B-B14F-4D97-AF65-F5344CB8AC3E}">
        <p14:creationId xmlns:p14="http://schemas.microsoft.com/office/powerpoint/2010/main" val="2168897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9DBA7-A580-4CFA-BA58-BDF8D4F417DB}"/>
              </a:ext>
            </a:extLst>
          </p:cNvPr>
          <p:cNvSpPr>
            <a:spLocks noGrp="1"/>
          </p:cNvSpPr>
          <p:nvPr>
            <p:ph type="title"/>
          </p:nvPr>
        </p:nvSpPr>
        <p:spPr/>
        <p:txBody>
          <a:bodyPr/>
          <a:lstStyle/>
          <a:p>
            <a:pPr algn="l"/>
            <a:r>
              <a:rPr lang="nl-NL" dirty="0"/>
              <a:t>Pendel</a:t>
            </a:r>
          </a:p>
        </p:txBody>
      </p:sp>
      <p:sp>
        <p:nvSpPr>
          <p:cNvPr id="3" name="Tijdelijke aanduiding voor inhoud 2">
            <a:extLst>
              <a:ext uri="{FF2B5EF4-FFF2-40B4-BE49-F238E27FC236}">
                <a16:creationId xmlns:a16="http://schemas.microsoft.com/office/drawing/2014/main" id="{0B04DBC5-0B49-4F02-8143-9619BC206FA9}"/>
              </a:ext>
            </a:extLst>
          </p:cNvPr>
          <p:cNvSpPr>
            <a:spLocks noGrp="1"/>
          </p:cNvSpPr>
          <p:nvPr>
            <p:ph idx="1"/>
          </p:nvPr>
        </p:nvSpPr>
        <p:spPr/>
        <p:txBody>
          <a:bodyPr>
            <a:normAutofit/>
          </a:bodyPr>
          <a:lstStyle/>
          <a:p>
            <a:r>
              <a:rPr lang="nl-NL" sz="2800" dirty="0"/>
              <a:t>Ervaring (subjectief concept): deelnemers krijgen de gelegenheid over eigen ervaringen te vertellen</a:t>
            </a:r>
          </a:p>
          <a:p>
            <a:endParaRPr lang="nl-NL" sz="2800" dirty="0"/>
          </a:p>
          <a:p>
            <a:r>
              <a:rPr lang="nl-NL" sz="2800" dirty="0"/>
              <a:t>Theorie/uitleg: wat wil je deelnemers aanreiken? </a:t>
            </a:r>
          </a:p>
          <a:p>
            <a:endParaRPr lang="nl-NL" sz="2800" dirty="0"/>
          </a:p>
          <a:p>
            <a:r>
              <a:rPr lang="nl-NL" sz="2800" dirty="0"/>
              <a:t>Praktijk: oefenen van een nieuwe praktijk</a:t>
            </a:r>
          </a:p>
        </p:txBody>
      </p:sp>
    </p:spTree>
    <p:extLst>
      <p:ext uri="{BB962C8B-B14F-4D97-AF65-F5344CB8AC3E}">
        <p14:creationId xmlns:p14="http://schemas.microsoft.com/office/powerpoint/2010/main" val="356920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9DBA7-A580-4CFA-BA58-BDF8D4F417DB}"/>
              </a:ext>
            </a:extLst>
          </p:cNvPr>
          <p:cNvSpPr>
            <a:spLocks noGrp="1"/>
          </p:cNvSpPr>
          <p:nvPr>
            <p:ph type="title"/>
          </p:nvPr>
        </p:nvSpPr>
        <p:spPr/>
        <p:txBody>
          <a:bodyPr/>
          <a:lstStyle/>
          <a:p>
            <a:pPr algn="l"/>
            <a:r>
              <a:rPr lang="nl-NL" dirty="0"/>
              <a:t>Opdracht lesformulier</a:t>
            </a:r>
          </a:p>
        </p:txBody>
      </p:sp>
      <p:sp>
        <p:nvSpPr>
          <p:cNvPr id="3" name="Tijdelijke aanduiding voor inhoud 2">
            <a:extLst>
              <a:ext uri="{FF2B5EF4-FFF2-40B4-BE49-F238E27FC236}">
                <a16:creationId xmlns:a16="http://schemas.microsoft.com/office/drawing/2014/main" id="{0B04DBC5-0B49-4F02-8143-9619BC206FA9}"/>
              </a:ext>
            </a:extLst>
          </p:cNvPr>
          <p:cNvSpPr>
            <a:spLocks noGrp="1"/>
          </p:cNvSpPr>
          <p:nvPr>
            <p:ph idx="1"/>
          </p:nvPr>
        </p:nvSpPr>
        <p:spPr/>
        <p:txBody>
          <a:bodyPr>
            <a:normAutofit lnSpcReduction="10000"/>
          </a:bodyPr>
          <a:lstStyle/>
          <a:p>
            <a:r>
              <a:rPr lang="nl-NL" sz="2400" dirty="0"/>
              <a:t>Ervaring:</a:t>
            </a:r>
          </a:p>
          <a:p>
            <a:pPr lvl="1"/>
            <a:r>
              <a:rPr lang="nl-NL" sz="2000" dirty="0"/>
              <a:t>Bedenk één vraag aan de hand waarvan je deelnemers wil laten uitwisselen</a:t>
            </a:r>
          </a:p>
          <a:p>
            <a:pPr lvl="1"/>
            <a:endParaRPr lang="nl-NL" sz="2000" dirty="0"/>
          </a:p>
          <a:p>
            <a:r>
              <a:rPr lang="nl-NL" sz="2400" dirty="0"/>
              <a:t>Theorie: </a:t>
            </a:r>
          </a:p>
          <a:p>
            <a:pPr lvl="1"/>
            <a:r>
              <a:rPr lang="nl-NL" sz="2000" dirty="0"/>
              <a:t>Wat wil je deelnemers aanreiken? (passend op één dia)</a:t>
            </a:r>
          </a:p>
          <a:p>
            <a:pPr lvl="1"/>
            <a:endParaRPr lang="nl-NL" sz="2000" dirty="0"/>
          </a:p>
          <a:p>
            <a:r>
              <a:rPr lang="nl-NL" sz="2400" dirty="0"/>
              <a:t>Praktijk: </a:t>
            </a:r>
          </a:p>
          <a:p>
            <a:pPr lvl="1"/>
            <a:r>
              <a:rPr lang="nl-NL" sz="2000" dirty="0"/>
              <a:t>Bedenk een passende oefening</a:t>
            </a:r>
          </a:p>
        </p:txBody>
      </p:sp>
    </p:spTree>
    <p:extLst>
      <p:ext uri="{BB962C8B-B14F-4D97-AF65-F5344CB8AC3E}">
        <p14:creationId xmlns:p14="http://schemas.microsoft.com/office/powerpoint/2010/main" val="454569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A7F73922-BBBD-4B66-9678-94CF1FC1B99E}"/>
              </a:ext>
            </a:extLst>
          </p:cNvPr>
          <p:cNvGraphicFramePr>
            <a:graphicFrameLocks noGrp="1"/>
          </p:cNvGraphicFramePr>
          <p:nvPr/>
        </p:nvGraphicFramePr>
        <p:xfrm>
          <a:off x="457200" y="2166493"/>
          <a:ext cx="8229600" cy="1461389"/>
        </p:xfrm>
        <a:graphic>
          <a:graphicData uri="http://schemas.openxmlformats.org/drawingml/2006/table">
            <a:tbl>
              <a:tblPr firstRow="1" firstCol="1" bandRow="1">
                <a:tableStyleId>{5C22544A-7EE6-4342-B048-85BDC9FD1C3A}</a:tableStyleId>
              </a:tblPr>
              <a:tblGrid>
                <a:gridCol w="8229600">
                  <a:extLst>
                    <a:ext uri="{9D8B030D-6E8A-4147-A177-3AD203B41FA5}">
                      <a16:colId xmlns:a16="http://schemas.microsoft.com/office/drawing/2014/main" val="884500138"/>
                    </a:ext>
                  </a:extLst>
                </a:gridCol>
              </a:tblGrid>
              <a:tr h="549687">
                <a:tc>
                  <a:txBody>
                    <a:bodyPr/>
                    <a:lstStyle/>
                    <a:p>
                      <a:pPr>
                        <a:lnSpc>
                          <a:spcPct val="120000"/>
                        </a:lnSpc>
                        <a:spcAft>
                          <a:spcPts val="0"/>
                        </a:spcAft>
                      </a:pPr>
                      <a:r>
                        <a:rPr lang="nl-NL" sz="1000">
                          <a:effectLst/>
                        </a:rPr>
                        <a:t>Leerdoel: 	</a:t>
                      </a:r>
                      <a:endParaRPr lang="nl-NL" sz="1100">
                        <a:effectLst/>
                      </a:endParaRPr>
                    </a:p>
                    <a:p>
                      <a:pPr>
                        <a:lnSpc>
                          <a:spcPct val="120000"/>
                        </a:lnSpc>
                        <a:spcAft>
                          <a:spcPts val="0"/>
                        </a:spcAft>
                      </a:pPr>
                      <a:r>
                        <a:rPr lang="nl-NL" sz="1000">
                          <a:effectLst/>
                        </a:rPr>
                        <a:t>* aanreiken materiaal voor scholing palliatieve zorg</a:t>
                      </a:r>
                      <a:endParaRPr lang="nl-NL" sz="1100">
                        <a:effectLst/>
                      </a:endParaRPr>
                    </a:p>
                    <a:p>
                      <a:pPr>
                        <a:lnSpc>
                          <a:spcPct val="120000"/>
                        </a:lnSpc>
                        <a:spcAft>
                          <a:spcPts val="0"/>
                        </a:spcAft>
                      </a:pPr>
                      <a:r>
                        <a:rPr lang="nl-NL" sz="1000">
                          <a:effectLst/>
                        </a:rPr>
                        <a:t>* kennismaken met didactisch model</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79" marR="63979" marT="0" marB="0"/>
                </a:tc>
                <a:extLst>
                  <a:ext uri="{0D108BD9-81ED-4DB2-BD59-A6C34878D82A}">
                    <a16:rowId xmlns:a16="http://schemas.microsoft.com/office/drawing/2014/main" val="3750048640"/>
                  </a:ext>
                </a:extLst>
              </a:tr>
              <a:tr h="362015">
                <a:tc>
                  <a:txBody>
                    <a:bodyPr/>
                    <a:lstStyle/>
                    <a:p>
                      <a:pPr>
                        <a:lnSpc>
                          <a:spcPct val="120000"/>
                        </a:lnSpc>
                        <a:spcAft>
                          <a:spcPts val="0"/>
                        </a:spcAft>
                      </a:pPr>
                      <a:r>
                        <a:rPr lang="nl-NL" sz="1000">
                          <a:effectLst/>
                        </a:rPr>
                        <a:t>Doelgroep:</a:t>
                      </a:r>
                      <a:endParaRPr lang="nl-NL" sz="1100">
                        <a:effectLst/>
                      </a:endParaRPr>
                    </a:p>
                    <a:p>
                      <a:pPr>
                        <a:lnSpc>
                          <a:spcPct val="120000"/>
                        </a:lnSpc>
                        <a:spcAft>
                          <a:spcPts val="0"/>
                        </a:spcAft>
                      </a:pPr>
                      <a:r>
                        <a:rPr lang="nl-NL" sz="1000">
                          <a:effectLst/>
                        </a:rPr>
                        <a:t>Geestelijk verzorgers in de ouderenzorg</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79" marR="63979" marT="0" marB="0"/>
                </a:tc>
                <a:extLst>
                  <a:ext uri="{0D108BD9-81ED-4DB2-BD59-A6C34878D82A}">
                    <a16:rowId xmlns:a16="http://schemas.microsoft.com/office/drawing/2014/main" val="686165191"/>
                  </a:ext>
                </a:extLst>
              </a:tr>
              <a:tr h="549687">
                <a:tc>
                  <a:txBody>
                    <a:bodyPr/>
                    <a:lstStyle/>
                    <a:p>
                      <a:pPr>
                        <a:lnSpc>
                          <a:spcPct val="120000"/>
                        </a:lnSpc>
                        <a:spcAft>
                          <a:spcPts val="0"/>
                        </a:spcAft>
                      </a:pPr>
                      <a:r>
                        <a:rPr lang="nl-NL" sz="1000">
                          <a:effectLst/>
                        </a:rPr>
                        <a:t>Groepsgrootte: 15-20</a:t>
                      </a:r>
                      <a:endParaRPr lang="nl-NL" sz="1100">
                        <a:effectLst/>
                      </a:endParaRPr>
                    </a:p>
                    <a:p>
                      <a:pPr>
                        <a:lnSpc>
                          <a:spcPct val="120000"/>
                        </a:lnSpc>
                        <a:spcAft>
                          <a:spcPts val="0"/>
                        </a:spcAft>
                      </a:pPr>
                      <a:r>
                        <a:rPr lang="nl-NL" sz="1000">
                          <a:effectLst/>
                        </a:rPr>
                        <a:t>Duur scholing: 60 min</a:t>
                      </a:r>
                      <a:endParaRPr lang="nl-NL" sz="1100">
                        <a:effectLst/>
                      </a:endParaRPr>
                    </a:p>
                    <a:p>
                      <a:pPr>
                        <a:lnSpc>
                          <a:spcPct val="120000"/>
                        </a:lnSpc>
                        <a:spcAft>
                          <a:spcPts val="0"/>
                        </a:spcAft>
                      </a:pPr>
                      <a:r>
                        <a:rPr lang="nl-NL" sz="1000">
                          <a:effectLst/>
                        </a:rPr>
                        <a:t> </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79" marR="63979" marT="0" marB="0"/>
                </a:tc>
                <a:extLst>
                  <a:ext uri="{0D108BD9-81ED-4DB2-BD59-A6C34878D82A}">
                    <a16:rowId xmlns:a16="http://schemas.microsoft.com/office/drawing/2014/main" val="3498979523"/>
                  </a:ext>
                </a:extLst>
              </a:tr>
            </a:tbl>
          </a:graphicData>
        </a:graphic>
      </p:graphicFrame>
      <p:graphicFrame>
        <p:nvGraphicFramePr>
          <p:cNvPr id="5" name="Tabel 4">
            <a:extLst>
              <a:ext uri="{FF2B5EF4-FFF2-40B4-BE49-F238E27FC236}">
                <a16:creationId xmlns:a16="http://schemas.microsoft.com/office/drawing/2014/main" id="{AE396D0E-ECC7-447E-A78A-23E9EDA6C5A9}"/>
              </a:ext>
            </a:extLst>
          </p:cNvPr>
          <p:cNvGraphicFramePr>
            <a:graphicFrameLocks noGrp="1"/>
          </p:cNvGraphicFramePr>
          <p:nvPr>
            <p:extLst>
              <p:ext uri="{D42A27DB-BD31-4B8C-83A1-F6EECF244321}">
                <p14:modId xmlns:p14="http://schemas.microsoft.com/office/powerpoint/2010/main" val="4265786754"/>
              </p:ext>
            </p:extLst>
          </p:nvPr>
        </p:nvGraphicFramePr>
        <p:xfrm>
          <a:off x="457200" y="987574"/>
          <a:ext cx="8363272" cy="3550558"/>
        </p:xfrm>
        <a:graphic>
          <a:graphicData uri="http://schemas.openxmlformats.org/drawingml/2006/table">
            <a:tbl>
              <a:tblPr>
                <a:tableStyleId>{5C22544A-7EE6-4342-B048-85BDC9FD1C3A}</a:tableStyleId>
              </a:tblPr>
              <a:tblGrid>
                <a:gridCol w="1101096">
                  <a:extLst>
                    <a:ext uri="{9D8B030D-6E8A-4147-A177-3AD203B41FA5}">
                      <a16:colId xmlns:a16="http://schemas.microsoft.com/office/drawing/2014/main" val="1068467588"/>
                    </a:ext>
                  </a:extLst>
                </a:gridCol>
                <a:gridCol w="2141990">
                  <a:extLst>
                    <a:ext uri="{9D8B030D-6E8A-4147-A177-3AD203B41FA5}">
                      <a16:colId xmlns:a16="http://schemas.microsoft.com/office/drawing/2014/main" val="395096288"/>
                    </a:ext>
                  </a:extLst>
                </a:gridCol>
                <a:gridCol w="2699461">
                  <a:extLst>
                    <a:ext uri="{9D8B030D-6E8A-4147-A177-3AD203B41FA5}">
                      <a16:colId xmlns:a16="http://schemas.microsoft.com/office/drawing/2014/main" val="1504561158"/>
                    </a:ext>
                  </a:extLst>
                </a:gridCol>
                <a:gridCol w="2420725">
                  <a:extLst>
                    <a:ext uri="{9D8B030D-6E8A-4147-A177-3AD203B41FA5}">
                      <a16:colId xmlns:a16="http://schemas.microsoft.com/office/drawing/2014/main" val="3215519234"/>
                    </a:ext>
                  </a:extLst>
                </a:gridCol>
              </a:tblGrid>
              <a:tr h="169196">
                <a:tc>
                  <a:txBody>
                    <a:bodyPr/>
                    <a:lstStyle/>
                    <a:p>
                      <a:pPr>
                        <a:spcBef>
                          <a:spcPts val="300"/>
                        </a:spcBef>
                        <a:spcAft>
                          <a:spcPts val="300"/>
                        </a:spcAft>
                      </a:pPr>
                      <a:r>
                        <a:rPr lang="nl-NL" sz="1000">
                          <a:effectLst/>
                        </a:rPr>
                        <a:t>Tijd</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a:effectLst/>
                        </a:rPr>
                        <a:t>Informatie/ Leerstof</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a:effectLst/>
                        </a:rPr>
                        <a:t>Subjectief concept/Leerling</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dirty="0">
                          <a:effectLst/>
                        </a:rPr>
                        <a:t>Praktijk</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extLst>
                  <a:ext uri="{0D108BD9-81ED-4DB2-BD59-A6C34878D82A}">
                    <a16:rowId xmlns:a16="http://schemas.microsoft.com/office/drawing/2014/main" val="857295909"/>
                  </a:ext>
                </a:extLst>
              </a:tr>
              <a:tr h="907507">
                <a:tc>
                  <a:txBody>
                    <a:bodyPr/>
                    <a:lstStyle/>
                    <a:p>
                      <a:pPr>
                        <a:spcBef>
                          <a:spcPts val="300"/>
                        </a:spcBef>
                        <a:spcAft>
                          <a:spcPts val="300"/>
                        </a:spcAft>
                      </a:pPr>
                      <a:r>
                        <a:rPr lang="nl-NL" sz="1000" dirty="0">
                          <a:effectLst/>
                        </a:rPr>
                        <a:t>15 min</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marL="228600">
                        <a:spcBef>
                          <a:spcPts val="300"/>
                        </a:spcBef>
                        <a:spcAft>
                          <a:spcPts val="300"/>
                        </a:spcAft>
                      </a:pPr>
                      <a:r>
                        <a:rPr lang="nl-NL" sz="1000">
                          <a:effectLst/>
                        </a:rPr>
                        <a:t> </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a:effectLst/>
                        </a:rPr>
                        <a:t>Eigen ervaringen met scholing</a:t>
                      </a:r>
                      <a:endParaRPr lang="nl-NL" sz="1100">
                        <a:effectLst/>
                      </a:endParaRPr>
                    </a:p>
                    <a:p>
                      <a:pPr marL="342900" lvl="0" indent="-342900">
                        <a:spcBef>
                          <a:spcPts val="300"/>
                        </a:spcBef>
                        <a:spcAft>
                          <a:spcPts val="300"/>
                        </a:spcAft>
                        <a:buFont typeface="Calibri" panose="020F0502020204030204" pitchFamily="34" charset="0"/>
                        <a:buChar char="-"/>
                      </a:pPr>
                      <a:r>
                        <a:rPr lang="nl-NL" sz="1000">
                          <a:effectLst/>
                        </a:rPr>
                        <a:t>Succesfactoren</a:t>
                      </a:r>
                      <a:endParaRPr lang="nl-NL" sz="1100">
                        <a:effectLst/>
                      </a:endParaRPr>
                    </a:p>
                    <a:p>
                      <a:pPr marL="342900" lvl="0" indent="-342900">
                        <a:spcBef>
                          <a:spcPts val="300"/>
                        </a:spcBef>
                        <a:spcAft>
                          <a:spcPts val="300"/>
                        </a:spcAft>
                        <a:buFont typeface="Calibri" panose="020F0502020204030204" pitchFamily="34" charset="0"/>
                        <a:buChar char="-"/>
                      </a:pPr>
                      <a:r>
                        <a:rPr lang="nl-NL" sz="1000">
                          <a:effectLst/>
                        </a:rPr>
                        <a:t>Struikelblokken</a:t>
                      </a:r>
                      <a:endParaRPr lang="nl-NL" sz="1100">
                        <a:effectLst/>
                      </a:endParaRPr>
                    </a:p>
                    <a:p>
                      <a:pPr marL="342900" lvl="0" indent="-342900">
                        <a:spcBef>
                          <a:spcPts val="300"/>
                        </a:spcBef>
                        <a:spcAft>
                          <a:spcPts val="300"/>
                        </a:spcAft>
                        <a:buFont typeface="Calibri" panose="020F0502020204030204" pitchFamily="34" charset="0"/>
                        <a:buChar char="-"/>
                      </a:pPr>
                      <a:r>
                        <a:rPr lang="nl-NL" sz="1000">
                          <a:effectLst/>
                        </a:rPr>
                        <a:t>didactiek</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a:effectLst/>
                        </a:rPr>
                        <a:t> </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extLst>
                  <a:ext uri="{0D108BD9-81ED-4DB2-BD59-A6C34878D82A}">
                    <a16:rowId xmlns:a16="http://schemas.microsoft.com/office/drawing/2014/main" val="18430139"/>
                  </a:ext>
                </a:extLst>
              </a:tr>
              <a:tr h="661403">
                <a:tc>
                  <a:txBody>
                    <a:bodyPr/>
                    <a:lstStyle/>
                    <a:p>
                      <a:pPr>
                        <a:spcBef>
                          <a:spcPts val="300"/>
                        </a:spcBef>
                        <a:spcAft>
                          <a:spcPts val="300"/>
                        </a:spcAft>
                      </a:pPr>
                      <a:r>
                        <a:rPr lang="nl-NL" sz="1000">
                          <a:effectLst/>
                        </a:rPr>
                        <a:t>10 min</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a:effectLst/>
                        </a:rPr>
                        <a:t>Karin de Galan</a:t>
                      </a:r>
                      <a:endParaRPr lang="nl-NL" sz="1100">
                        <a:effectLst/>
                      </a:endParaRPr>
                    </a:p>
                    <a:p>
                      <a:pPr>
                        <a:spcBef>
                          <a:spcPts val="300"/>
                        </a:spcBef>
                        <a:spcAft>
                          <a:spcPts val="300"/>
                        </a:spcAft>
                      </a:pPr>
                      <a:r>
                        <a:rPr lang="nl-NL" sz="1000">
                          <a:effectLst/>
                        </a:rPr>
                        <a:t>Pendel</a:t>
                      </a:r>
                      <a:endParaRPr lang="nl-NL" sz="1100">
                        <a:effectLst/>
                      </a:endParaRPr>
                    </a:p>
                    <a:p>
                      <a:pPr>
                        <a:spcBef>
                          <a:spcPts val="300"/>
                        </a:spcBef>
                        <a:spcAft>
                          <a:spcPts val="300"/>
                        </a:spcAft>
                      </a:pPr>
                      <a:r>
                        <a:rPr lang="nl-NL" sz="1000">
                          <a:effectLst/>
                        </a:rPr>
                        <a:t>Filmpje Keetje Bosma</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a:effectLst/>
                        </a:rPr>
                        <a:t> </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a:effectLst/>
                        </a:rPr>
                        <a:t> </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extLst>
                  <a:ext uri="{0D108BD9-81ED-4DB2-BD59-A6C34878D82A}">
                    <a16:rowId xmlns:a16="http://schemas.microsoft.com/office/drawing/2014/main" val="1915887819"/>
                  </a:ext>
                </a:extLst>
              </a:tr>
              <a:tr h="453113">
                <a:tc>
                  <a:txBody>
                    <a:bodyPr/>
                    <a:lstStyle/>
                    <a:p>
                      <a:pPr>
                        <a:spcBef>
                          <a:spcPts val="300"/>
                        </a:spcBef>
                        <a:spcAft>
                          <a:spcPts val="300"/>
                        </a:spcAft>
                      </a:pPr>
                      <a:r>
                        <a:rPr lang="nl-NL" sz="1000">
                          <a:effectLst/>
                        </a:rPr>
                        <a:t>5 min</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a:effectLst/>
                        </a:rPr>
                        <a:t> </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a:effectLst/>
                        </a:rPr>
                        <a:t> </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a:effectLst/>
                        </a:rPr>
                        <a:t>Begin lesopzet</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extLst>
                  <a:ext uri="{0D108BD9-81ED-4DB2-BD59-A6C34878D82A}">
                    <a16:rowId xmlns:a16="http://schemas.microsoft.com/office/drawing/2014/main" val="3136767585"/>
                  </a:ext>
                </a:extLst>
              </a:tr>
              <a:tr h="453113">
                <a:tc>
                  <a:txBody>
                    <a:bodyPr/>
                    <a:lstStyle/>
                    <a:p>
                      <a:pPr>
                        <a:spcBef>
                          <a:spcPts val="300"/>
                        </a:spcBef>
                        <a:spcAft>
                          <a:spcPts val="300"/>
                        </a:spcAft>
                      </a:pPr>
                      <a:r>
                        <a:rPr lang="nl-NL" sz="1000">
                          <a:effectLst/>
                        </a:rPr>
                        <a:t>5 min</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a:effectLst/>
                        </a:rPr>
                        <a:t>Pendel: ervaring (subjectief concept), theorie/informatie, Praktijkoefening </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a:effectLst/>
                        </a:rPr>
                        <a:t> </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a:effectLst/>
                        </a:rPr>
                        <a:t> </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extLst>
                  <a:ext uri="{0D108BD9-81ED-4DB2-BD59-A6C34878D82A}">
                    <a16:rowId xmlns:a16="http://schemas.microsoft.com/office/drawing/2014/main" val="2387695194"/>
                  </a:ext>
                </a:extLst>
              </a:tr>
              <a:tr h="453113">
                <a:tc>
                  <a:txBody>
                    <a:bodyPr/>
                    <a:lstStyle/>
                    <a:p>
                      <a:pPr>
                        <a:spcBef>
                          <a:spcPts val="300"/>
                        </a:spcBef>
                        <a:spcAft>
                          <a:spcPts val="300"/>
                        </a:spcAft>
                      </a:pPr>
                      <a:r>
                        <a:rPr lang="nl-NL" sz="1000">
                          <a:effectLst/>
                        </a:rPr>
                        <a:t>15 min</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a:effectLst/>
                        </a:rPr>
                        <a:t> </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a:effectLst/>
                        </a:rPr>
                        <a:t> </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a:effectLst/>
                        </a:rPr>
                        <a:t>Invullen lesopzet ahv Pendel</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extLst>
                  <a:ext uri="{0D108BD9-81ED-4DB2-BD59-A6C34878D82A}">
                    <a16:rowId xmlns:a16="http://schemas.microsoft.com/office/drawing/2014/main" val="3279563054"/>
                  </a:ext>
                </a:extLst>
              </a:tr>
              <a:tr h="453113">
                <a:tc>
                  <a:txBody>
                    <a:bodyPr/>
                    <a:lstStyle/>
                    <a:p>
                      <a:pPr>
                        <a:spcBef>
                          <a:spcPts val="300"/>
                        </a:spcBef>
                        <a:spcAft>
                          <a:spcPts val="300"/>
                        </a:spcAft>
                      </a:pPr>
                      <a:r>
                        <a:rPr lang="nl-NL" sz="1000">
                          <a:effectLst/>
                        </a:rPr>
                        <a:t>10 min</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a:effectLst/>
                        </a:rPr>
                        <a:t>Nabespreken</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a:effectLst/>
                        </a:rPr>
                        <a:t> </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tc>
                  <a:txBody>
                    <a:bodyPr/>
                    <a:lstStyle/>
                    <a:p>
                      <a:pPr>
                        <a:spcBef>
                          <a:spcPts val="300"/>
                        </a:spcBef>
                        <a:spcAft>
                          <a:spcPts val="300"/>
                        </a:spcAft>
                      </a:pPr>
                      <a:r>
                        <a:rPr lang="nl-NL" sz="1000" dirty="0">
                          <a:effectLst/>
                        </a:rPr>
                        <a:t> </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68" marR="41468" marT="0" marB="0"/>
                </a:tc>
                <a:extLst>
                  <a:ext uri="{0D108BD9-81ED-4DB2-BD59-A6C34878D82A}">
                    <a16:rowId xmlns:a16="http://schemas.microsoft.com/office/drawing/2014/main" val="1122012348"/>
                  </a:ext>
                </a:extLst>
              </a:tr>
            </a:tbl>
          </a:graphicData>
        </a:graphic>
      </p:graphicFrame>
      <p:sp>
        <p:nvSpPr>
          <p:cNvPr id="6" name="Rectangle 1">
            <a:extLst>
              <a:ext uri="{FF2B5EF4-FFF2-40B4-BE49-F238E27FC236}">
                <a16:creationId xmlns:a16="http://schemas.microsoft.com/office/drawing/2014/main" id="{9C8C94F7-62E6-4F27-A12E-173979DD8527}"/>
              </a:ext>
            </a:extLst>
          </p:cNvPr>
          <p:cNvSpPr>
            <a:spLocks noChangeArrowheads="1"/>
          </p:cNvSpPr>
          <p:nvPr/>
        </p:nvSpPr>
        <p:spPr bwMode="auto">
          <a:xfrm>
            <a:off x="457200" y="4835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Titel scholing</a:t>
            </a:r>
            <a:endParaRPr kumimoji="0" lang="nl-NL" altLang="nl-NL"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440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F1DDB-6D8C-4545-ADC7-29139A6CDF52}"/>
              </a:ext>
            </a:extLst>
          </p:cNvPr>
          <p:cNvSpPr>
            <a:spLocks noGrp="1"/>
          </p:cNvSpPr>
          <p:nvPr>
            <p:ph type="title"/>
          </p:nvPr>
        </p:nvSpPr>
        <p:spPr/>
        <p:txBody>
          <a:bodyPr>
            <a:normAutofit/>
          </a:bodyPr>
          <a:lstStyle/>
          <a:p>
            <a:pPr algn="l"/>
            <a:r>
              <a:rPr lang="nl-NL" sz="3600" dirty="0"/>
              <a:t>Filmpje Keetje Bosma</a:t>
            </a:r>
          </a:p>
        </p:txBody>
      </p:sp>
      <p:sp>
        <p:nvSpPr>
          <p:cNvPr id="3" name="Tijdelijke aanduiding voor inhoud 2">
            <a:extLst>
              <a:ext uri="{FF2B5EF4-FFF2-40B4-BE49-F238E27FC236}">
                <a16:creationId xmlns:a16="http://schemas.microsoft.com/office/drawing/2014/main" id="{73F328AB-423D-4011-93E6-F4D96336ACCE}"/>
              </a:ext>
            </a:extLst>
          </p:cNvPr>
          <p:cNvSpPr>
            <a:spLocks noGrp="1"/>
          </p:cNvSpPr>
          <p:nvPr>
            <p:ph idx="1"/>
          </p:nvPr>
        </p:nvSpPr>
        <p:spPr>
          <a:xfrm>
            <a:off x="457200" y="1063229"/>
            <a:ext cx="8229600" cy="3668762"/>
          </a:xfrm>
        </p:spPr>
        <p:txBody>
          <a:bodyPr>
            <a:normAutofit fontScale="85000" lnSpcReduction="20000"/>
          </a:bodyPr>
          <a:lstStyle/>
          <a:p>
            <a:r>
              <a:rPr lang="nl-NL" sz="2400" dirty="0"/>
              <a:t>Als je dat wil kan je zelf aan de slag met het filmpje (</a:t>
            </a:r>
            <a:r>
              <a:rPr lang="nl-NL" sz="2400" dirty="0" err="1"/>
              <a:t>youtube</a:t>
            </a:r>
            <a:r>
              <a:rPr lang="nl-NL" sz="2400" dirty="0"/>
              <a:t>: </a:t>
            </a:r>
            <a:r>
              <a:rPr lang="nl-NL" sz="2400" dirty="0" err="1"/>
              <a:t>keetjebosma</a:t>
            </a:r>
            <a:r>
              <a:rPr lang="nl-NL" sz="2400" dirty="0"/>
              <a:t>). Bedenk dat het gemaakt is als aanzet voor gesprek, niet zoals het zou moeten. Wil je verder verdiepen in zingeving: vraag de geestelijk verzorger in je organisatie om advies.</a:t>
            </a:r>
          </a:p>
          <a:p>
            <a:endParaRPr lang="nl-NL" sz="1300" dirty="0"/>
          </a:p>
          <a:p>
            <a:r>
              <a:rPr lang="nl-NL" sz="2400" dirty="0"/>
              <a:t>In het filmpje zitten 4 thema’s verwerkt:</a:t>
            </a:r>
          </a:p>
          <a:p>
            <a:pPr lvl="1"/>
            <a:r>
              <a:rPr lang="nl-NL" sz="2000" dirty="0"/>
              <a:t>Met lege handen staan</a:t>
            </a:r>
          </a:p>
          <a:p>
            <a:pPr lvl="1"/>
            <a:r>
              <a:rPr lang="nl-NL" sz="2000" dirty="0"/>
              <a:t>Wat is van waarde</a:t>
            </a:r>
          </a:p>
          <a:p>
            <a:pPr lvl="1"/>
            <a:r>
              <a:rPr lang="nl-NL" sz="2000" dirty="0"/>
              <a:t>Frustratie en ruimte</a:t>
            </a:r>
          </a:p>
          <a:p>
            <a:pPr lvl="1"/>
            <a:r>
              <a:rPr lang="nl-NL" sz="2000" dirty="0"/>
              <a:t>Sterven en de dood</a:t>
            </a:r>
          </a:p>
          <a:p>
            <a:pPr lvl="1"/>
            <a:endParaRPr lang="nl-NL" sz="1200" dirty="0"/>
          </a:p>
          <a:p>
            <a:r>
              <a:rPr lang="nl-NL" sz="2400" dirty="0"/>
              <a:t>In de volgende dia’s staan tips hoe je deze kan gebruiken. Heb je vragen of zelf een leuke manier gevonden om ermee aan de slag te gaan? Dan hoor ik dat graag: </a:t>
            </a:r>
            <a:r>
              <a:rPr lang="nl-NL" sz="2400" dirty="0">
                <a:hlinkClick r:id="rId2"/>
              </a:rPr>
              <a:t>a.kuin@westfriesgasthuis.nl</a:t>
            </a:r>
            <a:r>
              <a:rPr lang="nl-NL" sz="2400" dirty="0"/>
              <a:t> </a:t>
            </a:r>
          </a:p>
        </p:txBody>
      </p:sp>
    </p:spTree>
    <p:extLst>
      <p:ext uri="{BB962C8B-B14F-4D97-AF65-F5344CB8AC3E}">
        <p14:creationId xmlns:p14="http://schemas.microsoft.com/office/powerpoint/2010/main" val="2548881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CEAB7B0-F551-4FCA-9CEE-A28B4FABF60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91680" y="771550"/>
            <a:ext cx="5472609" cy="3600399"/>
          </a:xfrm>
          <a:prstGeom prst="rect">
            <a:avLst/>
          </a:prstGeom>
        </p:spPr>
      </p:pic>
    </p:spTree>
    <p:extLst>
      <p:ext uri="{BB962C8B-B14F-4D97-AF65-F5344CB8AC3E}">
        <p14:creationId xmlns:p14="http://schemas.microsoft.com/office/powerpoint/2010/main" val="983435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88764-3427-402F-B505-489E15FB778E}"/>
              </a:ext>
            </a:extLst>
          </p:cNvPr>
          <p:cNvSpPr>
            <a:spLocks noGrp="1"/>
          </p:cNvSpPr>
          <p:nvPr>
            <p:ph type="title"/>
          </p:nvPr>
        </p:nvSpPr>
        <p:spPr>
          <a:xfrm>
            <a:off x="827584" y="205979"/>
            <a:ext cx="7859216" cy="857250"/>
          </a:xfrm>
        </p:spPr>
        <p:txBody>
          <a:bodyPr/>
          <a:lstStyle/>
          <a:p>
            <a:pPr algn="l"/>
            <a:r>
              <a:rPr lang="nl-NL" dirty="0"/>
              <a:t>Keetje Bosma</a:t>
            </a:r>
          </a:p>
        </p:txBody>
      </p:sp>
      <p:sp>
        <p:nvSpPr>
          <p:cNvPr id="3" name="Tijdelijke aanduiding voor inhoud 2">
            <a:extLst>
              <a:ext uri="{FF2B5EF4-FFF2-40B4-BE49-F238E27FC236}">
                <a16:creationId xmlns:a16="http://schemas.microsoft.com/office/drawing/2014/main" id="{47115779-B18F-4415-904B-ED6733D120B3}"/>
              </a:ext>
            </a:extLst>
          </p:cNvPr>
          <p:cNvSpPr>
            <a:spLocks noGrp="1"/>
          </p:cNvSpPr>
          <p:nvPr>
            <p:ph idx="1"/>
          </p:nvPr>
        </p:nvSpPr>
        <p:spPr>
          <a:xfrm>
            <a:off x="827584" y="1200151"/>
            <a:ext cx="7859216" cy="3394472"/>
          </a:xfrm>
        </p:spPr>
        <p:txBody>
          <a:bodyPr>
            <a:normAutofit fontScale="92500" lnSpcReduction="20000"/>
          </a:bodyPr>
          <a:lstStyle/>
          <a:p>
            <a:pPr marL="0" indent="0">
              <a:buNone/>
            </a:pPr>
            <a:r>
              <a:rPr lang="nl-NL" sz="2400" dirty="0"/>
              <a:t>Doelstelling: wat zijn zingevingsvragen</a:t>
            </a:r>
          </a:p>
          <a:p>
            <a:pPr marL="0" indent="0">
              <a:buNone/>
            </a:pPr>
            <a:endParaRPr lang="nl-NL" sz="2400" dirty="0"/>
          </a:p>
          <a:p>
            <a:r>
              <a:rPr lang="nl-NL" sz="2400" dirty="0"/>
              <a:t>Ervaring/subjectief concept:</a:t>
            </a:r>
          </a:p>
          <a:p>
            <a:pPr lvl="1"/>
            <a:r>
              <a:rPr lang="nl-NL" sz="2000" dirty="0"/>
              <a:t>Waar in het filmpje gaat het volgens jou om zingeving?</a:t>
            </a:r>
          </a:p>
          <a:p>
            <a:pPr marL="457200" lvl="1" indent="0">
              <a:buNone/>
            </a:pPr>
            <a:endParaRPr lang="nl-NL" sz="2000" dirty="0"/>
          </a:p>
          <a:p>
            <a:r>
              <a:rPr lang="nl-NL" sz="2400" dirty="0"/>
              <a:t>Theorie/uitleg: </a:t>
            </a:r>
          </a:p>
          <a:p>
            <a:pPr lvl="1"/>
            <a:r>
              <a:rPr lang="nl-NL" sz="2000" dirty="0"/>
              <a:t>Modelletje uit pallialine</a:t>
            </a:r>
          </a:p>
          <a:p>
            <a:pPr lvl="1"/>
            <a:endParaRPr lang="nl-NL" sz="2000" dirty="0"/>
          </a:p>
          <a:p>
            <a:r>
              <a:rPr lang="nl-NL" sz="2400" dirty="0"/>
              <a:t>Praktijk: </a:t>
            </a:r>
          </a:p>
          <a:p>
            <a:pPr lvl="1"/>
            <a:r>
              <a:rPr lang="nl-NL" sz="2000" dirty="0"/>
              <a:t>Casus (</a:t>
            </a:r>
            <a:r>
              <a:rPr lang="nl-NL" sz="2000" dirty="0" err="1"/>
              <a:t>bijv</a:t>
            </a:r>
            <a:r>
              <a:rPr lang="nl-NL" sz="2000" dirty="0"/>
              <a:t> van een van de deelnemers); waar in de casus gaat het over zingeving?</a:t>
            </a:r>
          </a:p>
          <a:p>
            <a:pPr marL="0" indent="0">
              <a:buNone/>
            </a:pPr>
            <a:endParaRPr lang="nl-NL" dirty="0"/>
          </a:p>
        </p:txBody>
      </p:sp>
    </p:spTree>
    <p:extLst>
      <p:ext uri="{BB962C8B-B14F-4D97-AF65-F5344CB8AC3E}">
        <p14:creationId xmlns:p14="http://schemas.microsoft.com/office/powerpoint/2010/main" val="1789962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7" descr="C:\Users\A\Documents\Werk\Werkgroep scholing\Werkgroep scholing animatie\keetjebosma06_02386.jpg">
            <a:extLst>
              <a:ext uri="{FF2B5EF4-FFF2-40B4-BE49-F238E27FC236}">
                <a16:creationId xmlns:a16="http://schemas.microsoft.com/office/drawing/2014/main" id="{35206CA4-49AB-4CCA-8444-122BC9FB0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15566"/>
            <a:ext cx="6120680"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5">
            <a:extLst>
              <a:ext uri="{FF2B5EF4-FFF2-40B4-BE49-F238E27FC236}">
                <a16:creationId xmlns:a16="http://schemas.microsoft.com/office/drawing/2014/main" id="{D4C226C2-2DA1-422F-BE79-768E640B09BD}"/>
              </a:ext>
            </a:extLst>
          </p:cNvPr>
          <p:cNvSpPr>
            <a:spLocks noGrp="1"/>
          </p:cNvSpPr>
          <p:nvPr>
            <p:ph type="title"/>
          </p:nvPr>
        </p:nvSpPr>
        <p:spPr>
          <a:xfrm>
            <a:off x="457200" y="205979"/>
            <a:ext cx="8229600" cy="637579"/>
          </a:xfrm>
        </p:spPr>
        <p:txBody>
          <a:bodyPr>
            <a:normAutofit fontScale="90000"/>
          </a:bodyPr>
          <a:lstStyle/>
          <a:p>
            <a:r>
              <a:rPr lang="nl-NL" dirty="0"/>
              <a:t>Met lege handen staan</a:t>
            </a:r>
          </a:p>
        </p:txBody>
      </p:sp>
    </p:spTree>
    <p:extLst>
      <p:ext uri="{BB962C8B-B14F-4D97-AF65-F5344CB8AC3E}">
        <p14:creationId xmlns:p14="http://schemas.microsoft.com/office/powerpoint/2010/main" val="4033594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06B97D-3402-4A36-A04A-7A10BCB5A44E}"/>
              </a:ext>
            </a:extLst>
          </p:cNvPr>
          <p:cNvSpPr>
            <a:spLocks noGrp="1"/>
          </p:cNvSpPr>
          <p:nvPr>
            <p:ph type="title"/>
          </p:nvPr>
        </p:nvSpPr>
        <p:spPr/>
        <p:txBody>
          <a:bodyPr>
            <a:normAutofit/>
          </a:bodyPr>
          <a:lstStyle/>
          <a:p>
            <a:pPr algn="l"/>
            <a:r>
              <a:rPr lang="nl-NL" sz="3200" b="1" dirty="0"/>
              <a:t>Keetje Bosma: Met lege handen staan</a:t>
            </a:r>
            <a:endParaRPr lang="nl-NL" sz="3200" dirty="0"/>
          </a:p>
        </p:txBody>
      </p:sp>
      <p:sp>
        <p:nvSpPr>
          <p:cNvPr id="3" name="Tijdelijke aanduiding voor inhoud 2">
            <a:extLst>
              <a:ext uri="{FF2B5EF4-FFF2-40B4-BE49-F238E27FC236}">
                <a16:creationId xmlns:a16="http://schemas.microsoft.com/office/drawing/2014/main" id="{847A521D-E249-4F32-8548-69260F401ACB}"/>
              </a:ext>
            </a:extLst>
          </p:cNvPr>
          <p:cNvSpPr>
            <a:spLocks noGrp="1"/>
          </p:cNvSpPr>
          <p:nvPr>
            <p:ph idx="1"/>
          </p:nvPr>
        </p:nvSpPr>
        <p:spPr>
          <a:xfrm>
            <a:off x="457200" y="1131590"/>
            <a:ext cx="8229600" cy="3463033"/>
          </a:xfrm>
        </p:spPr>
        <p:txBody>
          <a:bodyPr>
            <a:normAutofit fontScale="85000" lnSpcReduction="20000"/>
          </a:bodyPr>
          <a:lstStyle/>
          <a:p>
            <a:pPr marL="0" indent="0">
              <a:buNone/>
            </a:pPr>
            <a:r>
              <a:rPr lang="nl-NL" sz="1600" dirty="0"/>
              <a:t>Keetje:</a:t>
            </a:r>
          </a:p>
          <a:p>
            <a:pPr lvl="0"/>
            <a:r>
              <a:rPr lang="nl-NL" sz="1600" dirty="0"/>
              <a:t>Loes staat voor de deur van Keetje en weet niet wat te zeggen</a:t>
            </a:r>
          </a:p>
          <a:p>
            <a:pPr lvl="0"/>
            <a:r>
              <a:rPr lang="nl-NL" sz="1600" dirty="0"/>
              <a:t>Loes zit bij Keetje en er is een ongemakkelijke stilte</a:t>
            </a:r>
          </a:p>
          <a:p>
            <a:endParaRPr lang="nl-NL" sz="1600" dirty="0"/>
          </a:p>
          <a:p>
            <a:pPr marL="0" indent="0">
              <a:buNone/>
            </a:pPr>
            <a:r>
              <a:rPr lang="nl-NL" sz="1600" dirty="0"/>
              <a:t>Ervaring/gesprek:</a:t>
            </a:r>
          </a:p>
          <a:p>
            <a:pPr lvl="0"/>
            <a:r>
              <a:rPr lang="nl-NL" sz="1600" dirty="0"/>
              <a:t>Herken je het gevoel met lege handen te staan? Hoe voelt dat? Wat doe je?</a:t>
            </a:r>
          </a:p>
          <a:p>
            <a:r>
              <a:rPr lang="nl-NL" sz="1600" dirty="0"/>
              <a:t>Brainstorm rotdag (ergste reactie/beste reactie)</a:t>
            </a:r>
          </a:p>
          <a:p>
            <a:pPr marL="0" indent="0">
              <a:buNone/>
            </a:pPr>
            <a:endParaRPr lang="nl-NL" sz="1600" dirty="0"/>
          </a:p>
          <a:p>
            <a:pPr marL="0" indent="0">
              <a:buNone/>
            </a:pPr>
            <a:r>
              <a:rPr lang="nl-NL" sz="1600" dirty="0"/>
              <a:t>Praktijkoefening</a:t>
            </a:r>
          </a:p>
          <a:p>
            <a:pPr lvl="0"/>
            <a:r>
              <a:rPr lang="nl-NL" sz="1600" dirty="0"/>
              <a:t>Bedenk een oefening waarin het gaat om doen versus zijn </a:t>
            </a:r>
          </a:p>
          <a:p>
            <a:pPr lvl="0"/>
            <a:r>
              <a:rPr lang="nl-NL" sz="1600" dirty="0"/>
              <a:t>Luisteroefeningen: wat is echt luisteren? Hoe luister je naar wat mensen raakt?</a:t>
            </a:r>
          </a:p>
          <a:p>
            <a:pPr lvl="0"/>
            <a:endParaRPr lang="nl-NL" sz="1600" dirty="0"/>
          </a:p>
          <a:p>
            <a:pPr marL="0" indent="0">
              <a:buNone/>
            </a:pPr>
            <a:r>
              <a:rPr lang="nl-NL" sz="1600" dirty="0"/>
              <a:t>Theorie </a:t>
            </a:r>
          </a:p>
          <a:p>
            <a:pPr lvl="0"/>
            <a:r>
              <a:rPr lang="nl-NL" sz="1600" dirty="0"/>
              <a:t>Andries Baart: presentie versus interventie</a:t>
            </a:r>
          </a:p>
          <a:p>
            <a:pPr lvl="0"/>
            <a:r>
              <a:rPr lang="nl-NL" sz="1600" dirty="0"/>
              <a:t>Carlo </a:t>
            </a:r>
            <a:r>
              <a:rPr lang="nl-NL" sz="1600" dirty="0" err="1"/>
              <a:t>Leget</a:t>
            </a:r>
            <a:r>
              <a:rPr lang="nl-NL" sz="1600" dirty="0"/>
              <a:t>: latende modus</a:t>
            </a:r>
          </a:p>
        </p:txBody>
      </p:sp>
    </p:spTree>
    <p:extLst>
      <p:ext uri="{BB962C8B-B14F-4D97-AF65-F5344CB8AC3E}">
        <p14:creationId xmlns:p14="http://schemas.microsoft.com/office/powerpoint/2010/main" val="2310754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6" descr="C:\Users\A\Documents\Werk\Werkgroep scholing\Werkgroep scholing animatie\keetjebosma08_03273.jpg">
            <a:extLst>
              <a:ext uri="{FF2B5EF4-FFF2-40B4-BE49-F238E27FC236}">
                <a16:creationId xmlns:a16="http://schemas.microsoft.com/office/drawing/2014/main" id="{D60F0311-8213-4EE3-A627-E1F034D9A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843558"/>
            <a:ext cx="6120680"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7">
            <a:extLst>
              <a:ext uri="{FF2B5EF4-FFF2-40B4-BE49-F238E27FC236}">
                <a16:creationId xmlns:a16="http://schemas.microsoft.com/office/drawing/2014/main" id="{0C244005-C19F-44D3-B9BD-CA227E0E84A9}"/>
              </a:ext>
            </a:extLst>
          </p:cNvPr>
          <p:cNvSpPr>
            <a:spLocks noGrp="1"/>
          </p:cNvSpPr>
          <p:nvPr>
            <p:ph type="title"/>
          </p:nvPr>
        </p:nvSpPr>
        <p:spPr>
          <a:xfrm>
            <a:off x="457200" y="205979"/>
            <a:ext cx="8229600" cy="709587"/>
          </a:xfrm>
        </p:spPr>
        <p:txBody>
          <a:bodyPr>
            <a:noAutofit/>
          </a:bodyPr>
          <a:lstStyle/>
          <a:p>
            <a:r>
              <a:rPr lang="nl-NL" sz="3200" dirty="0"/>
              <a:t>Wat is van waarde? In gesprek over zingeving</a:t>
            </a:r>
          </a:p>
        </p:txBody>
      </p:sp>
    </p:spTree>
    <p:extLst>
      <p:ext uri="{BB962C8B-B14F-4D97-AF65-F5344CB8AC3E}">
        <p14:creationId xmlns:p14="http://schemas.microsoft.com/office/powerpoint/2010/main" val="3114464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6F71C-372A-4A9E-AA7C-689E7C378389}"/>
              </a:ext>
            </a:extLst>
          </p:cNvPr>
          <p:cNvSpPr>
            <a:spLocks noGrp="1"/>
          </p:cNvSpPr>
          <p:nvPr>
            <p:ph type="title"/>
          </p:nvPr>
        </p:nvSpPr>
        <p:spPr/>
        <p:txBody>
          <a:bodyPr>
            <a:normAutofit/>
          </a:bodyPr>
          <a:lstStyle/>
          <a:p>
            <a:pPr algn="l"/>
            <a:r>
              <a:rPr lang="nl-NL" sz="3200" b="1" dirty="0"/>
              <a:t>Keetje Bosma: Wat is van waarde? In gesprek</a:t>
            </a:r>
            <a:endParaRPr lang="nl-NL" sz="3200" dirty="0"/>
          </a:p>
        </p:txBody>
      </p:sp>
      <p:sp>
        <p:nvSpPr>
          <p:cNvPr id="3" name="Tijdelijke aanduiding voor inhoud 2">
            <a:extLst>
              <a:ext uri="{FF2B5EF4-FFF2-40B4-BE49-F238E27FC236}">
                <a16:creationId xmlns:a16="http://schemas.microsoft.com/office/drawing/2014/main" id="{9641EA11-A1D6-4576-9AC7-C744BBDAD96B}"/>
              </a:ext>
            </a:extLst>
          </p:cNvPr>
          <p:cNvSpPr>
            <a:spLocks noGrp="1"/>
          </p:cNvSpPr>
          <p:nvPr>
            <p:ph idx="1"/>
          </p:nvPr>
        </p:nvSpPr>
        <p:spPr>
          <a:xfrm>
            <a:off x="457200" y="1063228"/>
            <a:ext cx="8229600" cy="3668761"/>
          </a:xfrm>
        </p:spPr>
        <p:txBody>
          <a:bodyPr>
            <a:normAutofit lnSpcReduction="10000"/>
          </a:bodyPr>
          <a:lstStyle/>
          <a:p>
            <a:pPr marL="0" indent="0">
              <a:buNone/>
            </a:pPr>
            <a:r>
              <a:rPr lang="nl-NL" sz="1600" dirty="0"/>
              <a:t>Keetje:</a:t>
            </a:r>
          </a:p>
          <a:p>
            <a:pPr lvl="0"/>
            <a:r>
              <a:rPr lang="nl-NL" sz="1600" dirty="0"/>
              <a:t>Foto’s laten gezin en poes zien, Loes praat over gezin, Keetje begint over de poes</a:t>
            </a:r>
          </a:p>
          <a:p>
            <a:pPr marL="0" indent="0">
              <a:buNone/>
            </a:pPr>
            <a:r>
              <a:rPr lang="nl-NL" sz="1600" dirty="0"/>
              <a:t> </a:t>
            </a:r>
          </a:p>
          <a:p>
            <a:pPr marL="0" indent="0">
              <a:buNone/>
            </a:pPr>
            <a:r>
              <a:rPr lang="nl-NL" sz="1600" dirty="0"/>
              <a:t>Gesprek:</a:t>
            </a:r>
          </a:p>
          <a:p>
            <a:r>
              <a:rPr lang="nl-NL" sz="1600" dirty="0"/>
              <a:t>Wat doe je als dat wat jij belangrijk vindt heel erg verschilt van wat de patiënt/naaste belangrijk vindt?</a:t>
            </a:r>
          </a:p>
          <a:p>
            <a:pPr marL="0" indent="0">
              <a:buNone/>
            </a:pPr>
            <a:endParaRPr lang="nl-NL" sz="1600" dirty="0"/>
          </a:p>
          <a:p>
            <a:pPr marL="0" indent="0">
              <a:buNone/>
            </a:pPr>
            <a:r>
              <a:rPr lang="nl-NL" sz="1600" dirty="0"/>
              <a:t>Praktijkoefening:</a:t>
            </a:r>
          </a:p>
          <a:p>
            <a:pPr lvl="0"/>
            <a:r>
              <a:rPr lang="nl-NL" sz="1600" dirty="0"/>
              <a:t>Gesprek in drietallen (spreker legt probleem voor, luisteraar probeert alleen te achterhalen wat van waarde is zonder adviezen en observator kijkt in hoeverre dat lukt) </a:t>
            </a:r>
          </a:p>
          <a:p>
            <a:pPr marL="0" indent="0">
              <a:buNone/>
            </a:pPr>
            <a:endParaRPr lang="nl-NL" sz="1600" dirty="0"/>
          </a:p>
          <a:p>
            <a:pPr marL="0" indent="0">
              <a:buNone/>
            </a:pPr>
            <a:r>
              <a:rPr lang="nl-NL" sz="1600" dirty="0"/>
              <a:t>Theorie:</a:t>
            </a:r>
          </a:p>
          <a:p>
            <a:pPr lvl="0"/>
            <a:r>
              <a:rPr lang="nl-NL" sz="1600" dirty="0"/>
              <a:t>O.a. Baart: wat staat er op het spel / hondje op het toilet</a:t>
            </a:r>
          </a:p>
        </p:txBody>
      </p:sp>
    </p:spTree>
    <p:extLst>
      <p:ext uri="{BB962C8B-B14F-4D97-AF65-F5344CB8AC3E}">
        <p14:creationId xmlns:p14="http://schemas.microsoft.com/office/powerpoint/2010/main" val="311486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11FF1-8E1B-4558-9260-3AE33DE83CF4}"/>
              </a:ext>
            </a:extLst>
          </p:cNvPr>
          <p:cNvSpPr>
            <a:spLocks noGrp="1"/>
          </p:cNvSpPr>
          <p:nvPr>
            <p:ph type="title"/>
          </p:nvPr>
        </p:nvSpPr>
        <p:spPr/>
        <p:txBody>
          <a:bodyPr/>
          <a:lstStyle/>
          <a:p>
            <a:r>
              <a:rPr lang="nl-NL" dirty="0"/>
              <a:t>Wie geeft scholing?</a:t>
            </a:r>
          </a:p>
        </p:txBody>
      </p:sp>
      <p:sp>
        <p:nvSpPr>
          <p:cNvPr id="3" name="Tijdelijke aanduiding voor inhoud 2">
            <a:extLst>
              <a:ext uri="{FF2B5EF4-FFF2-40B4-BE49-F238E27FC236}">
                <a16:creationId xmlns:a16="http://schemas.microsoft.com/office/drawing/2014/main" id="{2428CA9F-F09F-46D3-B0CF-6E5ED4A19A10}"/>
              </a:ext>
            </a:extLst>
          </p:cNvPr>
          <p:cNvSpPr>
            <a:spLocks noGrp="1"/>
          </p:cNvSpPr>
          <p:nvPr>
            <p:ph idx="1"/>
          </p:nvPr>
        </p:nvSpPr>
        <p:spPr/>
        <p:txBody>
          <a:bodyPr>
            <a:normAutofit lnSpcReduction="10000"/>
          </a:bodyPr>
          <a:lstStyle/>
          <a:p>
            <a:r>
              <a:rPr lang="nl-NL" dirty="0"/>
              <a:t>Inschakelen </a:t>
            </a:r>
            <a:r>
              <a:rPr lang="nl-NL" dirty="0" err="1"/>
              <a:t>gv</a:t>
            </a:r>
            <a:endParaRPr lang="nl-NL" dirty="0"/>
          </a:p>
          <a:p>
            <a:r>
              <a:rPr lang="nl-NL" dirty="0"/>
              <a:t>Aandacht voor zingevingsvragen van mensen</a:t>
            </a:r>
          </a:p>
          <a:p>
            <a:r>
              <a:rPr lang="nl-NL" dirty="0"/>
              <a:t>Ethiek/morele dilemma’s</a:t>
            </a:r>
          </a:p>
          <a:p>
            <a:r>
              <a:rPr lang="nl-NL" dirty="0"/>
              <a:t>Cultuur/diversiteit</a:t>
            </a:r>
          </a:p>
          <a:p>
            <a:r>
              <a:rPr lang="nl-NL" dirty="0"/>
              <a:t>Zorg voor de zorgenden</a:t>
            </a:r>
          </a:p>
          <a:p>
            <a:r>
              <a:rPr lang="nl-NL" dirty="0"/>
              <a:t>........</a:t>
            </a:r>
          </a:p>
        </p:txBody>
      </p:sp>
    </p:spTree>
    <p:extLst>
      <p:ext uri="{BB962C8B-B14F-4D97-AF65-F5344CB8AC3E}">
        <p14:creationId xmlns:p14="http://schemas.microsoft.com/office/powerpoint/2010/main" val="256479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295F6370-E413-4F48-A79A-0A90E96165A1}"/>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331640" y="987574"/>
            <a:ext cx="6264696" cy="352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7">
            <a:extLst>
              <a:ext uri="{FF2B5EF4-FFF2-40B4-BE49-F238E27FC236}">
                <a16:creationId xmlns:a16="http://schemas.microsoft.com/office/drawing/2014/main" id="{4F83E595-A8A8-4DA4-8E43-92039A2C6690}"/>
              </a:ext>
            </a:extLst>
          </p:cNvPr>
          <p:cNvSpPr txBox="1">
            <a:spLocks/>
          </p:cNvSpPr>
          <p:nvPr/>
        </p:nvSpPr>
        <p:spPr>
          <a:xfrm>
            <a:off x="457200" y="205979"/>
            <a:ext cx="8229600" cy="709587"/>
          </a:xfrm>
          <a:prstGeom prst="rect">
            <a:avLst/>
          </a:prstGeom>
        </p:spPr>
        <p:txBody>
          <a:bodyPr>
            <a:normAutofit fontScale="82500" lnSpcReduction="10000"/>
          </a:bodyPr>
          <a:lstStyle>
            <a:lvl1pPr algn="ctr" defTabSz="457200" rtl="0" eaLnBrk="1" latinLnBrk="0" hangingPunct="1">
              <a:spcBef>
                <a:spcPct val="0"/>
              </a:spcBef>
              <a:buNone/>
              <a:defRPr sz="4400" kern="1200">
                <a:solidFill>
                  <a:schemeClr val="tx1">
                    <a:lumMod val="65000"/>
                    <a:lumOff val="35000"/>
                  </a:schemeClr>
                </a:solidFill>
                <a:latin typeface="Catamaran SemiBold"/>
                <a:ea typeface="+mj-ea"/>
                <a:cs typeface="Catamaran SemiBold"/>
              </a:defRPr>
            </a:lvl1pPr>
          </a:lstStyle>
          <a:p>
            <a:r>
              <a:rPr lang="nl-NL" dirty="0"/>
              <a:t>Wat is van waarde: helpen met afwegen</a:t>
            </a:r>
          </a:p>
        </p:txBody>
      </p:sp>
    </p:spTree>
    <p:extLst>
      <p:ext uri="{BB962C8B-B14F-4D97-AF65-F5344CB8AC3E}">
        <p14:creationId xmlns:p14="http://schemas.microsoft.com/office/powerpoint/2010/main" val="3240925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6F71C-372A-4A9E-AA7C-689E7C378389}"/>
              </a:ext>
            </a:extLst>
          </p:cNvPr>
          <p:cNvSpPr>
            <a:spLocks noGrp="1"/>
          </p:cNvSpPr>
          <p:nvPr>
            <p:ph type="title"/>
          </p:nvPr>
        </p:nvSpPr>
        <p:spPr/>
        <p:txBody>
          <a:bodyPr>
            <a:normAutofit fontScale="90000"/>
          </a:bodyPr>
          <a:lstStyle/>
          <a:p>
            <a:pPr algn="l"/>
            <a:r>
              <a:rPr lang="nl-NL" sz="3200" b="1" dirty="0"/>
              <a:t>Keetje Bosma: Wat is van waarde? Moreel beraad</a:t>
            </a:r>
            <a:endParaRPr lang="nl-NL" sz="3200" dirty="0"/>
          </a:p>
        </p:txBody>
      </p:sp>
      <p:sp>
        <p:nvSpPr>
          <p:cNvPr id="3" name="Tijdelijke aanduiding voor inhoud 2">
            <a:extLst>
              <a:ext uri="{FF2B5EF4-FFF2-40B4-BE49-F238E27FC236}">
                <a16:creationId xmlns:a16="http://schemas.microsoft.com/office/drawing/2014/main" id="{9641EA11-A1D6-4576-9AC7-C744BBDAD96B}"/>
              </a:ext>
            </a:extLst>
          </p:cNvPr>
          <p:cNvSpPr>
            <a:spLocks noGrp="1"/>
          </p:cNvSpPr>
          <p:nvPr>
            <p:ph idx="1"/>
          </p:nvPr>
        </p:nvSpPr>
        <p:spPr>
          <a:xfrm>
            <a:off x="457200" y="843558"/>
            <a:ext cx="8229600" cy="3874293"/>
          </a:xfrm>
        </p:spPr>
        <p:txBody>
          <a:bodyPr>
            <a:normAutofit/>
          </a:bodyPr>
          <a:lstStyle/>
          <a:p>
            <a:pPr marL="0" indent="0">
              <a:buNone/>
            </a:pPr>
            <a:r>
              <a:rPr lang="nl-NL" sz="1600" dirty="0"/>
              <a:t>Keetje:</a:t>
            </a:r>
          </a:p>
          <a:p>
            <a:pPr lvl="0"/>
            <a:r>
              <a:rPr lang="nl-NL" sz="1600" dirty="0"/>
              <a:t>Beslissen over voorzetten van behandeling: ieder geeft een mening maar Keetje mag het natuurlijk helemaal zelf weten.</a:t>
            </a:r>
          </a:p>
          <a:p>
            <a:pPr lvl="1"/>
            <a:endParaRPr lang="nl-NL" sz="1200" dirty="0"/>
          </a:p>
          <a:p>
            <a:pPr marL="0" indent="0">
              <a:buNone/>
            </a:pPr>
            <a:r>
              <a:rPr lang="nl-NL" sz="1600" dirty="0"/>
              <a:t>Gesprek:</a:t>
            </a:r>
          </a:p>
          <a:p>
            <a:r>
              <a:rPr lang="nl-NL" sz="1600" dirty="0"/>
              <a:t>Wat doe je als dat wat jij belangrijk vindt heel erg verschilt van wat de patiënt/naaste belangrijk vindt?</a:t>
            </a:r>
          </a:p>
          <a:p>
            <a:pPr lvl="1"/>
            <a:endParaRPr lang="nl-NL" sz="1200" dirty="0"/>
          </a:p>
          <a:p>
            <a:pPr marL="0" indent="0">
              <a:buNone/>
            </a:pPr>
            <a:r>
              <a:rPr lang="nl-NL" sz="1600" dirty="0"/>
              <a:t>Praktijkoefening:</a:t>
            </a:r>
          </a:p>
          <a:p>
            <a:pPr lvl="0"/>
            <a:r>
              <a:rPr lang="nl-NL" sz="1600" dirty="0"/>
              <a:t>Perspectiefwisseling: wat is van waarde voor elke betrokkene?</a:t>
            </a:r>
          </a:p>
          <a:p>
            <a:pPr lvl="0"/>
            <a:r>
              <a:rPr lang="nl-NL" sz="1600" dirty="0"/>
              <a:t>Hoe help je een ander wegen bij keuzes zonder er zelf ‘gewicht bij te leggen’. </a:t>
            </a:r>
          </a:p>
          <a:p>
            <a:pPr lvl="1"/>
            <a:endParaRPr lang="nl-NL" sz="1200" dirty="0"/>
          </a:p>
          <a:p>
            <a:pPr marL="0" indent="0">
              <a:buNone/>
            </a:pPr>
            <a:r>
              <a:rPr lang="nl-NL" sz="1600" dirty="0"/>
              <a:t>Theorie:</a:t>
            </a:r>
          </a:p>
          <a:p>
            <a:pPr lvl="0"/>
            <a:r>
              <a:rPr lang="nl-NL" sz="1600" dirty="0"/>
              <a:t>Methodiek Moreel Beraad</a:t>
            </a:r>
          </a:p>
        </p:txBody>
      </p:sp>
    </p:spTree>
    <p:extLst>
      <p:ext uri="{BB962C8B-B14F-4D97-AF65-F5344CB8AC3E}">
        <p14:creationId xmlns:p14="http://schemas.microsoft.com/office/powerpoint/2010/main" val="229551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5">
            <a:extLst>
              <a:ext uri="{FF2B5EF4-FFF2-40B4-BE49-F238E27FC236}">
                <a16:creationId xmlns:a16="http://schemas.microsoft.com/office/drawing/2014/main" id="{05E583EA-B061-4087-B9D0-D97C2C370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08716"/>
            <a:ext cx="6447482" cy="363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7">
            <a:extLst>
              <a:ext uri="{FF2B5EF4-FFF2-40B4-BE49-F238E27FC236}">
                <a16:creationId xmlns:a16="http://schemas.microsoft.com/office/drawing/2014/main" id="{87B6EA0B-C752-46E7-AEAA-4F0C82D0A90C}"/>
              </a:ext>
            </a:extLst>
          </p:cNvPr>
          <p:cNvSpPr txBox="1">
            <a:spLocks/>
          </p:cNvSpPr>
          <p:nvPr/>
        </p:nvSpPr>
        <p:spPr>
          <a:xfrm>
            <a:off x="457200" y="205979"/>
            <a:ext cx="8229600" cy="709587"/>
          </a:xfrm>
          <a:prstGeom prst="rect">
            <a:avLst/>
          </a:prstGeom>
        </p:spPr>
        <p:txBody>
          <a:bodyPr>
            <a:normAutofit fontScale="97500" lnSpcReduction="10000"/>
          </a:bodyPr>
          <a:lstStyle>
            <a:lvl1pPr algn="ctr" defTabSz="457200" rtl="0" eaLnBrk="1" latinLnBrk="0" hangingPunct="1">
              <a:spcBef>
                <a:spcPct val="0"/>
              </a:spcBef>
              <a:buNone/>
              <a:defRPr sz="4400" kern="1200">
                <a:solidFill>
                  <a:schemeClr val="tx1">
                    <a:lumMod val="65000"/>
                    <a:lumOff val="35000"/>
                  </a:schemeClr>
                </a:solidFill>
                <a:latin typeface="Catamaran SemiBold"/>
                <a:ea typeface="+mj-ea"/>
                <a:cs typeface="Catamaran SemiBold"/>
              </a:defRPr>
            </a:lvl1pPr>
          </a:lstStyle>
          <a:p>
            <a:r>
              <a:rPr lang="nl-NL" dirty="0"/>
              <a:t>Frustratie en ruimte</a:t>
            </a:r>
          </a:p>
        </p:txBody>
      </p:sp>
    </p:spTree>
    <p:extLst>
      <p:ext uri="{BB962C8B-B14F-4D97-AF65-F5344CB8AC3E}">
        <p14:creationId xmlns:p14="http://schemas.microsoft.com/office/powerpoint/2010/main" val="2969753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16B8D-9C1F-4C97-B362-F5C85605EBF5}"/>
              </a:ext>
            </a:extLst>
          </p:cNvPr>
          <p:cNvSpPr>
            <a:spLocks noGrp="1"/>
          </p:cNvSpPr>
          <p:nvPr>
            <p:ph type="title"/>
          </p:nvPr>
        </p:nvSpPr>
        <p:spPr/>
        <p:txBody>
          <a:bodyPr>
            <a:normAutofit/>
          </a:bodyPr>
          <a:lstStyle/>
          <a:p>
            <a:pPr algn="l"/>
            <a:r>
              <a:rPr lang="nl-NL" sz="3600" b="1" dirty="0"/>
              <a:t>Keetje Bosma: Frustratie en ruimte</a:t>
            </a:r>
            <a:endParaRPr lang="nl-NL" sz="3600" dirty="0"/>
          </a:p>
        </p:txBody>
      </p:sp>
      <p:sp>
        <p:nvSpPr>
          <p:cNvPr id="3" name="Tijdelijke aanduiding voor inhoud 2">
            <a:extLst>
              <a:ext uri="{FF2B5EF4-FFF2-40B4-BE49-F238E27FC236}">
                <a16:creationId xmlns:a16="http://schemas.microsoft.com/office/drawing/2014/main" id="{F6AC4891-8DB2-4734-95B9-17DFA10CD87B}"/>
              </a:ext>
            </a:extLst>
          </p:cNvPr>
          <p:cNvSpPr>
            <a:spLocks noGrp="1"/>
          </p:cNvSpPr>
          <p:nvPr>
            <p:ph idx="1"/>
          </p:nvPr>
        </p:nvSpPr>
        <p:spPr>
          <a:xfrm>
            <a:off x="457200" y="1200151"/>
            <a:ext cx="8229600" cy="3737370"/>
          </a:xfrm>
        </p:spPr>
        <p:txBody>
          <a:bodyPr>
            <a:normAutofit fontScale="47500" lnSpcReduction="20000"/>
          </a:bodyPr>
          <a:lstStyle/>
          <a:p>
            <a:pPr marL="0" indent="0">
              <a:buNone/>
            </a:pPr>
            <a:r>
              <a:rPr lang="nl-NL" dirty="0"/>
              <a:t>Keetje:</a:t>
            </a:r>
          </a:p>
          <a:p>
            <a:pPr lvl="0"/>
            <a:r>
              <a:rPr lang="nl-NL" dirty="0"/>
              <a:t>Loes zit bij Keetje maar denkt aan haar boodschappenlijstje</a:t>
            </a:r>
          </a:p>
          <a:p>
            <a:pPr lvl="0"/>
            <a:r>
              <a:rPr lang="nl-NL" dirty="0"/>
              <a:t>Loes is bij Keetje maar er zijn ook nog andere patiënten die op haar wachten</a:t>
            </a:r>
          </a:p>
          <a:p>
            <a:pPr marL="0" indent="0">
              <a:buNone/>
            </a:pPr>
            <a:r>
              <a:rPr lang="nl-NL" dirty="0"/>
              <a:t> </a:t>
            </a:r>
          </a:p>
          <a:p>
            <a:pPr marL="0" indent="0">
              <a:buNone/>
            </a:pPr>
            <a:r>
              <a:rPr lang="nl-NL" dirty="0"/>
              <a:t>Gesprek:</a:t>
            </a:r>
          </a:p>
          <a:p>
            <a:pPr lvl="0"/>
            <a:r>
              <a:rPr lang="nl-NL" dirty="0"/>
              <a:t>Wat levert jou frustratie op? (wat de organisatie van je verwacht/samenwerking met collega’s of andere disciplines/gedrag of lijden patiënt, naaste/eigen tekortkomingen)</a:t>
            </a:r>
          </a:p>
          <a:p>
            <a:pPr marL="0" indent="0">
              <a:buNone/>
            </a:pPr>
            <a:endParaRPr lang="nl-NL" dirty="0"/>
          </a:p>
          <a:p>
            <a:pPr marL="0" indent="0">
              <a:buNone/>
            </a:pPr>
            <a:r>
              <a:rPr lang="nl-NL" dirty="0"/>
              <a:t>Praktijkoefening:</a:t>
            </a:r>
          </a:p>
          <a:p>
            <a:pPr lvl="0"/>
            <a:r>
              <a:rPr lang="nl-NL" dirty="0"/>
              <a:t>Kampvuurgesprek frustratie -&gt; verlangen -&gt; waarden</a:t>
            </a:r>
          </a:p>
          <a:p>
            <a:pPr lvl="0"/>
            <a:r>
              <a:rPr lang="nl-NL" dirty="0"/>
              <a:t>Meditatie of imaginatieoefening: ruimte</a:t>
            </a:r>
          </a:p>
          <a:p>
            <a:pPr marL="0" indent="0">
              <a:buNone/>
            </a:pPr>
            <a:endParaRPr lang="nl-NL" dirty="0"/>
          </a:p>
          <a:p>
            <a:pPr marL="0" indent="0">
              <a:buNone/>
            </a:pPr>
            <a:r>
              <a:rPr lang="nl-NL" dirty="0"/>
              <a:t>Theorie: </a:t>
            </a:r>
          </a:p>
          <a:p>
            <a:pPr lvl="0"/>
            <a:r>
              <a:rPr lang="nl-NL" dirty="0"/>
              <a:t>Kampvuurgesprek Kunneman</a:t>
            </a:r>
          </a:p>
          <a:p>
            <a:pPr lvl="0"/>
            <a:r>
              <a:rPr lang="nl-NL" dirty="0"/>
              <a:t>Innerlijke ruimte van </a:t>
            </a:r>
            <a:r>
              <a:rPr lang="nl-NL" dirty="0" err="1"/>
              <a:t>Leget</a:t>
            </a:r>
            <a:endParaRPr lang="nl-NL" dirty="0"/>
          </a:p>
        </p:txBody>
      </p:sp>
    </p:spTree>
    <p:extLst>
      <p:ext uri="{BB962C8B-B14F-4D97-AF65-F5344CB8AC3E}">
        <p14:creationId xmlns:p14="http://schemas.microsoft.com/office/powerpoint/2010/main" val="1066380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3">
            <a:extLst>
              <a:ext uri="{FF2B5EF4-FFF2-40B4-BE49-F238E27FC236}">
                <a16:creationId xmlns:a16="http://schemas.microsoft.com/office/drawing/2014/main" id="{C8D21377-57CC-4DCB-83EE-A6741369E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46507"/>
            <a:ext cx="6116295" cy="35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6">
            <a:extLst>
              <a:ext uri="{FF2B5EF4-FFF2-40B4-BE49-F238E27FC236}">
                <a16:creationId xmlns:a16="http://schemas.microsoft.com/office/drawing/2014/main" id="{92B63832-A07B-40CB-87F2-E145C0B245E3}"/>
              </a:ext>
            </a:extLst>
          </p:cNvPr>
          <p:cNvSpPr>
            <a:spLocks noGrp="1"/>
          </p:cNvSpPr>
          <p:nvPr>
            <p:ph type="title"/>
          </p:nvPr>
        </p:nvSpPr>
        <p:spPr>
          <a:xfrm>
            <a:off x="457200" y="205979"/>
            <a:ext cx="8229600" cy="740528"/>
          </a:xfrm>
        </p:spPr>
        <p:txBody>
          <a:bodyPr>
            <a:normAutofit fontScale="90000"/>
          </a:bodyPr>
          <a:lstStyle/>
          <a:p>
            <a:r>
              <a:rPr lang="nl-NL" dirty="0"/>
              <a:t>Aandacht voor sterven</a:t>
            </a:r>
          </a:p>
        </p:txBody>
      </p:sp>
    </p:spTree>
    <p:extLst>
      <p:ext uri="{BB962C8B-B14F-4D97-AF65-F5344CB8AC3E}">
        <p14:creationId xmlns:p14="http://schemas.microsoft.com/office/powerpoint/2010/main" val="1772716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A36A57-0E4C-4452-AB1E-846AADA61DC9}"/>
              </a:ext>
            </a:extLst>
          </p:cNvPr>
          <p:cNvSpPr>
            <a:spLocks noGrp="1"/>
          </p:cNvSpPr>
          <p:nvPr>
            <p:ph type="title"/>
          </p:nvPr>
        </p:nvSpPr>
        <p:spPr/>
        <p:txBody>
          <a:bodyPr/>
          <a:lstStyle/>
          <a:p>
            <a:pPr algn="l"/>
            <a:r>
              <a:rPr lang="nl-NL" b="1" dirty="0"/>
              <a:t>Keetje Bosma: Sterven</a:t>
            </a:r>
            <a:endParaRPr lang="nl-NL" dirty="0"/>
          </a:p>
        </p:txBody>
      </p:sp>
      <p:sp>
        <p:nvSpPr>
          <p:cNvPr id="3" name="Tijdelijke aanduiding voor inhoud 2">
            <a:extLst>
              <a:ext uri="{FF2B5EF4-FFF2-40B4-BE49-F238E27FC236}">
                <a16:creationId xmlns:a16="http://schemas.microsoft.com/office/drawing/2014/main" id="{2CCC8B0E-F796-4237-B6E9-041767408411}"/>
              </a:ext>
            </a:extLst>
          </p:cNvPr>
          <p:cNvSpPr>
            <a:spLocks noGrp="1"/>
          </p:cNvSpPr>
          <p:nvPr>
            <p:ph idx="1"/>
          </p:nvPr>
        </p:nvSpPr>
        <p:spPr/>
        <p:txBody>
          <a:bodyPr>
            <a:normAutofit fontScale="47500" lnSpcReduction="20000"/>
          </a:bodyPr>
          <a:lstStyle/>
          <a:p>
            <a:pPr marL="0" indent="0">
              <a:buNone/>
            </a:pPr>
            <a:r>
              <a:rPr lang="nl-NL" dirty="0"/>
              <a:t>Keetje:</a:t>
            </a:r>
          </a:p>
          <a:p>
            <a:pPr lvl="0"/>
            <a:r>
              <a:rPr lang="nl-NL" dirty="0"/>
              <a:t>Begin: de kletsende buurvrouwen die zeggen dat ze opgegeven is</a:t>
            </a:r>
          </a:p>
          <a:p>
            <a:pPr lvl="0"/>
            <a:r>
              <a:rPr lang="nl-NL" dirty="0"/>
              <a:t>Einde: Hoe gaat doodgaan eigenlijk?</a:t>
            </a:r>
          </a:p>
          <a:p>
            <a:endParaRPr lang="nl-NL" dirty="0"/>
          </a:p>
          <a:p>
            <a:pPr marL="0" indent="0">
              <a:buNone/>
            </a:pPr>
            <a:r>
              <a:rPr lang="nl-NL" dirty="0"/>
              <a:t>Gesprek:</a:t>
            </a:r>
          </a:p>
          <a:p>
            <a:pPr lvl="0"/>
            <a:r>
              <a:rPr lang="nl-NL" dirty="0"/>
              <a:t>Wat doe jij als een patiënt is overleden? Heb je een eigen ritueel/manier van doen?</a:t>
            </a:r>
          </a:p>
          <a:p>
            <a:pPr lvl="0"/>
            <a:r>
              <a:rPr lang="nl-NL" dirty="0"/>
              <a:t>Hoe waak jij over de waardigheid van de overledene?</a:t>
            </a:r>
          </a:p>
          <a:p>
            <a:pPr lvl="0"/>
            <a:r>
              <a:rPr lang="nl-NL" dirty="0"/>
              <a:t>Wat versta jij onder een goede dood? En in hoeverre beïnvloedt dat je handelen?</a:t>
            </a:r>
          </a:p>
          <a:p>
            <a:pPr lvl="0"/>
            <a:r>
              <a:rPr lang="nl-NL" dirty="0"/>
              <a:t>Verkennen van eigen beelden rondom het sterven.</a:t>
            </a:r>
          </a:p>
          <a:p>
            <a:pPr marL="0" indent="0">
              <a:buNone/>
            </a:pPr>
            <a:endParaRPr lang="nl-NL" dirty="0"/>
          </a:p>
          <a:p>
            <a:pPr marL="0" indent="0">
              <a:buNone/>
            </a:pPr>
            <a:r>
              <a:rPr lang="nl-NL" dirty="0"/>
              <a:t>Theorie:</a:t>
            </a:r>
          </a:p>
          <a:p>
            <a:pPr lvl="0"/>
            <a:r>
              <a:rPr lang="nl-NL" dirty="0"/>
              <a:t>Verhalen en beelden uit verschillende levensbeschouwingen. In de wetenschap dat dit niet voor elke aanhanger van die levensbeschouwing ook zo is!</a:t>
            </a:r>
          </a:p>
        </p:txBody>
      </p:sp>
    </p:spTree>
    <p:extLst>
      <p:ext uri="{BB962C8B-B14F-4D97-AF65-F5344CB8AC3E}">
        <p14:creationId xmlns:p14="http://schemas.microsoft.com/office/powerpoint/2010/main" val="3522870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DCCE56-A2CB-4C20-9C52-2B0368A40E0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3D78BC0-9364-461A-B3BF-972463872EC3}"/>
              </a:ext>
            </a:extLst>
          </p:cNvPr>
          <p:cNvSpPr>
            <a:spLocks noGrp="1"/>
          </p:cNvSpPr>
          <p:nvPr>
            <p:ph idx="1"/>
          </p:nvPr>
        </p:nvSpPr>
        <p:spPr/>
        <p:txBody>
          <a:bodyPr/>
          <a:lstStyle/>
          <a:p>
            <a:r>
              <a:rPr lang="nl-NL" dirty="0"/>
              <a:t>Succesfactoren?</a:t>
            </a:r>
          </a:p>
          <a:p>
            <a:endParaRPr lang="nl-NL" dirty="0"/>
          </a:p>
          <a:p>
            <a:r>
              <a:rPr lang="nl-NL" dirty="0"/>
              <a:t>Struikelblokken?</a:t>
            </a:r>
          </a:p>
          <a:p>
            <a:endParaRPr lang="nl-NL" dirty="0"/>
          </a:p>
          <a:p>
            <a:r>
              <a:rPr lang="nl-NL" dirty="0"/>
              <a:t>Didactiek?</a:t>
            </a:r>
          </a:p>
        </p:txBody>
      </p:sp>
    </p:spTree>
    <p:extLst>
      <p:ext uri="{BB962C8B-B14F-4D97-AF65-F5344CB8AC3E}">
        <p14:creationId xmlns:p14="http://schemas.microsoft.com/office/powerpoint/2010/main" val="323319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D4E83-26BF-485B-A1C4-97CD19BA2B66}"/>
              </a:ext>
            </a:extLst>
          </p:cNvPr>
          <p:cNvSpPr>
            <a:spLocks noGrp="1"/>
          </p:cNvSpPr>
          <p:nvPr>
            <p:ph type="title"/>
          </p:nvPr>
        </p:nvSpPr>
        <p:spPr/>
        <p:txBody>
          <a:bodyPr/>
          <a:lstStyle/>
          <a:p>
            <a:pPr algn="l"/>
            <a:r>
              <a:rPr lang="nl-NL" dirty="0"/>
              <a:t>Succesfactoren?</a:t>
            </a:r>
          </a:p>
        </p:txBody>
      </p:sp>
      <p:sp>
        <p:nvSpPr>
          <p:cNvPr id="3" name="Tijdelijke aanduiding voor inhoud 2">
            <a:extLst>
              <a:ext uri="{FF2B5EF4-FFF2-40B4-BE49-F238E27FC236}">
                <a16:creationId xmlns:a16="http://schemas.microsoft.com/office/drawing/2014/main" id="{012274C2-35A8-4B02-B1A7-607C804D0A9E}"/>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89177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9582A5-E80D-45C2-B300-5E99F67CD4B1}"/>
              </a:ext>
            </a:extLst>
          </p:cNvPr>
          <p:cNvSpPr>
            <a:spLocks noGrp="1"/>
          </p:cNvSpPr>
          <p:nvPr>
            <p:ph type="title"/>
          </p:nvPr>
        </p:nvSpPr>
        <p:spPr/>
        <p:txBody>
          <a:bodyPr/>
          <a:lstStyle/>
          <a:p>
            <a:pPr algn="l"/>
            <a:r>
              <a:rPr lang="nl-NL" dirty="0"/>
              <a:t>Struikelblokken?</a:t>
            </a:r>
          </a:p>
        </p:txBody>
      </p:sp>
      <p:sp>
        <p:nvSpPr>
          <p:cNvPr id="3" name="Tijdelijke aanduiding voor inhoud 2">
            <a:extLst>
              <a:ext uri="{FF2B5EF4-FFF2-40B4-BE49-F238E27FC236}">
                <a16:creationId xmlns:a16="http://schemas.microsoft.com/office/drawing/2014/main" id="{621968BF-B012-4587-86F9-67344C4E5DC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30280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2496B2-8388-420F-90E7-27D868B0BF83}"/>
              </a:ext>
            </a:extLst>
          </p:cNvPr>
          <p:cNvSpPr>
            <a:spLocks noGrp="1"/>
          </p:cNvSpPr>
          <p:nvPr>
            <p:ph type="title"/>
          </p:nvPr>
        </p:nvSpPr>
        <p:spPr/>
        <p:txBody>
          <a:bodyPr/>
          <a:lstStyle/>
          <a:p>
            <a:pPr algn="l"/>
            <a:r>
              <a:rPr lang="nl-NL" dirty="0"/>
              <a:t>Didactiek?</a:t>
            </a:r>
          </a:p>
        </p:txBody>
      </p:sp>
      <p:sp>
        <p:nvSpPr>
          <p:cNvPr id="3" name="Tijdelijke aanduiding voor inhoud 2">
            <a:extLst>
              <a:ext uri="{FF2B5EF4-FFF2-40B4-BE49-F238E27FC236}">
                <a16:creationId xmlns:a16="http://schemas.microsoft.com/office/drawing/2014/main" id="{BA217092-52B6-4CA9-B8E3-7A0B226E423B}"/>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971970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CAF501-AA89-43DD-8263-70FEBF58C2A6}"/>
              </a:ext>
            </a:extLst>
          </p:cNvPr>
          <p:cNvSpPr>
            <a:spLocks noGrp="1"/>
          </p:cNvSpPr>
          <p:nvPr>
            <p:ph type="title"/>
          </p:nvPr>
        </p:nvSpPr>
        <p:spPr/>
        <p:txBody>
          <a:bodyPr/>
          <a:lstStyle/>
          <a:p>
            <a:r>
              <a:rPr lang="nl-NL" dirty="0"/>
              <a:t>Didactiek</a:t>
            </a:r>
          </a:p>
        </p:txBody>
      </p:sp>
      <p:sp>
        <p:nvSpPr>
          <p:cNvPr id="3" name="Tijdelijke aanduiding voor inhoud 2">
            <a:extLst>
              <a:ext uri="{FF2B5EF4-FFF2-40B4-BE49-F238E27FC236}">
                <a16:creationId xmlns:a16="http://schemas.microsoft.com/office/drawing/2014/main" id="{68C56979-E470-4589-9A8E-C27D76BBF443}"/>
              </a:ext>
            </a:extLst>
          </p:cNvPr>
          <p:cNvSpPr>
            <a:spLocks noGrp="1"/>
          </p:cNvSpPr>
          <p:nvPr>
            <p:ph idx="1"/>
          </p:nvPr>
        </p:nvSpPr>
        <p:spPr/>
        <p:txBody>
          <a:bodyPr/>
          <a:lstStyle/>
          <a:p>
            <a:r>
              <a:rPr lang="nl-NL" dirty="0"/>
              <a:t>Karin de </a:t>
            </a:r>
            <a:r>
              <a:rPr lang="nl-NL" dirty="0" err="1"/>
              <a:t>Galan</a:t>
            </a:r>
            <a:endParaRPr lang="nl-NL" dirty="0"/>
          </a:p>
          <a:p>
            <a:endParaRPr lang="nl-NL" dirty="0"/>
          </a:p>
          <a:p>
            <a:endParaRPr lang="nl-NL" dirty="0"/>
          </a:p>
          <a:p>
            <a:endParaRPr lang="nl-NL" dirty="0"/>
          </a:p>
          <a:p>
            <a:r>
              <a:rPr lang="nl-NL" dirty="0"/>
              <a:t>Pendel: ervaring, theorie, praktijk</a:t>
            </a:r>
          </a:p>
        </p:txBody>
      </p:sp>
      <p:pic>
        <p:nvPicPr>
          <p:cNvPr id="5" name="Afbeelding 4">
            <a:extLst>
              <a:ext uri="{FF2B5EF4-FFF2-40B4-BE49-F238E27FC236}">
                <a16:creationId xmlns:a16="http://schemas.microsoft.com/office/drawing/2014/main" id="{3D3899CD-B366-40F4-9FE8-50A228DCBBDB}"/>
              </a:ext>
            </a:extLst>
          </p:cNvPr>
          <p:cNvPicPr>
            <a:picLocks noChangeAspect="1"/>
          </p:cNvPicPr>
          <p:nvPr/>
        </p:nvPicPr>
        <p:blipFill>
          <a:blip r:embed="rId2"/>
          <a:stretch>
            <a:fillRect/>
          </a:stretch>
        </p:blipFill>
        <p:spPr>
          <a:xfrm>
            <a:off x="7236296" y="1237243"/>
            <a:ext cx="1365025" cy="1687667"/>
          </a:xfrm>
          <a:prstGeom prst="rect">
            <a:avLst/>
          </a:prstGeom>
        </p:spPr>
      </p:pic>
      <p:pic>
        <p:nvPicPr>
          <p:cNvPr id="7" name="Afbeelding 6">
            <a:extLst>
              <a:ext uri="{FF2B5EF4-FFF2-40B4-BE49-F238E27FC236}">
                <a16:creationId xmlns:a16="http://schemas.microsoft.com/office/drawing/2014/main" id="{8A54A595-D8E2-4D58-B2D6-EDEA892205FE}"/>
              </a:ext>
            </a:extLst>
          </p:cNvPr>
          <p:cNvPicPr>
            <a:picLocks noChangeAspect="1"/>
          </p:cNvPicPr>
          <p:nvPr/>
        </p:nvPicPr>
        <p:blipFill>
          <a:blip r:embed="rId3"/>
          <a:stretch>
            <a:fillRect/>
          </a:stretch>
        </p:blipFill>
        <p:spPr>
          <a:xfrm>
            <a:off x="3851920" y="1419622"/>
            <a:ext cx="2485561" cy="1687667"/>
          </a:xfrm>
          <a:prstGeom prst="rect">
            <a:avLst/>
          </a:prstGeom>
        </p:spPr>
      </p:pic>
    </p:spTree>
    <p:extLst>
      <p:ext uri="{BB962C8B-B14F-4D97-AF65-F5344CB8AC3E}">
        <p14:creationId xmlns:p14="http://schemas.microsoft.com/office/powerpoint/2010/main" val="111672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media 6" title="Keetje Bosma gaat dood">
            <a:hlinkClick r:id="" action="ppaction://media"/>
            <a:extLst>
              <a:ext uri="{FF2B5EF4-FFF2-40B4-BE49-F238E27FC236}">
                <a16:creationId xmlns:a16="http://schemas.microsoft.com/office/drawing/2014/main" id="{6C135412-A988-467F-A92B-DAB5A34AD2FA}"/>
              </a:ext>
            </a:extLst>
          </p:cNvPr>
          <p:cNvPicPr>
            <a:picLocks noGrp="1" noRot="1" noChangeAspect="1"/>
          </p:cNvPicPr>
          <p:nvPr>
            <p:ph idx="1"/>
            <a:videoFile r:link="rId1"/>
          </p:nvPr>
        </p:nvPicPr>
        <p:blipFill>
          <a:blip r:embed="rId4"/>
          <a:stretch>
            <a:fillRect/>
          </a:stretch>
        </p:blipFill>
        <p:spPr>
          <a:xfrm>
            <a:off x="656222" y="123478"/>
            <a:ext cx="7948226" cy="4470747"/>
          </a:xfrm>
          <a:prstGeom prst="rect">
            <a:avLst/>
          </a:prstGeom>
        </p:spPr>
      </p:pic>
    </p:spTree>
    <p:extLst>
      <p:ext uri="{BB962C8B-B14F-4D97-AF65-F5344CB8AC3E}">
        <p14:creationId xmlns:p14="http://schemas.microsoft.com/office/powerpoint/2010/main" val="4227420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C24D-6C15-49FE-AE1B-537A23A8490B}"/>
              </a:ext>
            </a:extLst>
          </p:cNvPr>
          <p:cNvSpPr>
            <a:spLocks noGrp="1"/>
          </p:cNvSpPr>
          <p:nvPr>
            <p:ph type="title"/>
          </p:nvPr>
        </p:nvSpPr>
        <p:spPr/>
        <p:txBody>
          <a:bodyPr/>
          <a:lstStyle/>
          <a:p>
            <a:pPr algn="l"/>
            <a:r>
              <a:rPr lang="nl-NL" dirty="0"/>
              <a:t>Opdracht:</a:t>
            </a:r>
          </a:p>
        </p:txBody>
      </p:sp>
      <p:sp>
        <p:nvSpPr>
          <p:cNvPr id="3" name="Tijdelijke aanduiding voor inhoud 2">
            <a:extLst>
              <a:ext uri="{FF2B5EF4-FFF2-40B4-BE49-F238E27FC236}">
                <a16:creationId xmlns:a16="http://schemas.microsoft.com/office/drawing/2014/main" id="{4A91668C-54D1-4658-99F8-8BBF5A0EA135}"/>
              </a:ext>
            </a:extLst>
          </p:cNvPr>
          <p:cNvSpPr>
            <a:spLocks noGrp="1"/>
          </p:cNvSpPr>
          <p:nvPr>
            <p:ph idx="1"/>
          </p:nvPr>
        </p:nvSpPr>
        <p:spPr/>
        <p:txBody>
          <a:bodyPr>
            <a:normAutofit lnSpcReduction="10000"/>
          </a:bodyPr>
          <a:lstStyle/>
          <a:p>
            <a:pPr marL="0" indent="0">
              <a:buNone/>
            </a:pPr>
            <a:r>
              <a:rPr lang="nl-NL" sz="2800" dirty="0"/>
              <a:t>Kies samen een moment uit het filmpje waar je een les over wil maken</a:t>
            </a:r>
          </a:p>
          <a:p>
            <a:pPr lvl="1"/>
            <a:endParaRPr lang="nl-NL" sz="2400" dirty="0"/>
          </a:p>
          <a:p>
            <a:pPr marL="0" indent="0">
              <a:buNone/>
            </a:pPr>
            <a:r>
              <a:rPr lang="nl-NL" sz="2800" dirty="0"/>
              <a:t>Lesformulier:</a:t>
            </a:r>
          </a:p>
          <a:p>
            <a:pPr lvl="1"/>
            <a:r>
              <a:rPr lang="nl-NL" sz="2400" dirty="0"/>
              <a:t>Wat is je doelstelling?</a:t>
            </a:r>
          </a:p>
          <a:p>
            <a:pPr lvl="1"/>
            <a:r>
              <a:rPr lang="nl-NL" sz="2400" dirty="0"/>
              <a:t>Wat is je doelgroep?</a:t>
            </a:r>
          </a:p>
          <a:p>
            <a:pPr lvl="1"/>
            <a:r>
              <a:rPr lang="nl-NL" sz="2400" dirty="0"/>
              <a:t>Groepsgrootte</a:t>
            </a:r>
          </a:p>
          <a:p>
            <a:pPr lvl="1"/>
            <a:r>
              <a:rPr lang="nl-NL" sz="2400" dirty="0"/>
              <a:t>Duur les</a:t>
            </a:r>
          </a:p>
        </p:txBody>
      </p:sp>
    </p:spTree>
    <p:extLst>
      <p:ext uri="{BB962C8B-B14F-4D97-AF65-F5344CB8AC3E}">
        <p14:creationId xmlns:p14="http://schemas.microsoft.com/office/powerpoint/2010/main" val="331933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2457</TotalTime>
  <Words>847</Words>
  <Application>Microsoft Office PowerPoint</Application>
  <PresentationFormat>Diavoorstelling (16:9)</PresentationFormat>
  <Paragraphs>188</Paragraphs>
  <Slides>25</Slides>
  <Notes>1</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Arial</vt:lpstr>
      <vt:lpstr>Calibri</vt:lpstr>
      <vt:lpstr>Catamaran SemiBold</vt:lpstr>
      <vt:lpstr>Times</vt:lpstr>
      <vt:lpstr>Times New Roman</vt:lpstr>
      <vt:lpstr>Office Theme</vt:lpstr>
      <vt:lpstr> Scholing in de  palliatieve zorg  </vt:lpstr>
      <vt:lpstr>Wie geeft scholing?</vt:lpstr>
      <vt:lpstr>PowerPoint-presentatie</vt:lpstr>
      <vt:lpstr>Succesfactoren?</vt:lpstr>
      <vt:lpstr>Struikelblokken?</vt:lpstr>
      <vt:lpstr>Didactiek?</vt:lpstr>
      <vt:lpstr>Didactiek</vt:lpstr>
      <vt:lpstr>PowerPoint-presentatie</vt:lpstr>
      <vt:lpstr>Opdracht:</vt:lpstr>
      <vt:lpstr>Pendel</vt:lpstr>
      <vt:lpstr>Opdracht lesformulier</vt:lpstr>
      <vt:lpstr>PowerPoint-presentatie</vt:lpstr>
      <vt:lpstr>Filmpje Keetje Bosma</vt:lpstr>
      <vt:lpstr>PowerPoint-presentatie</vt:lpstr>
      <vt:lpstr>Keetje Bosma</vt:lpstr>
      <vt:lpstr>Met lege handen staan</vt:lpstr>
      <vt:lpstr>Keetje Bosma: Met lege handen staan</vt:lpstr>
      <vt:lpstr>Wat is van waarde? In gesprek over zingeving</vt:lpstr>
      <vt:lpstr>Keetje Bosma: Wat is van waarde? In gesprek</vt:lpstr>
      <vt:lpstr>PowerPoint-presentatie</vt:lpstr>
      <vt:lpstr>Keetje Bosma: Wat is van waarde? Moreel beraad</vt:lpstr>
      <vt:lpstr>PowerPoint-presentatie</vt:lpstr>
      <vt:lpstr>Keetje Bosma: Frustratie en ruimte</vt:lpstr>
      <vt:lpstr>Aandacht voor sterven</vt:lpstr>
      <vt:lpstr>Keetje Bosma: Sterven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Maarten Kersten</dc:creator>
  <cp:lastModifiedBy>A Kuin</cp:lastModifiedBy>
  <cp:revision>132</cp:revision>
  <cp:lastPrinted>2019-05-06T08:19:53Z</cp:lastPrinted>
  <dcterms:created xsi:type="dcterms:W3CDTF">2018-10-02T10:24:07Z</dcterms:created>
  <dcterms:modified xsi:type="dcterms:W3CDTF">2019-10-06T09:22:16Z</dcterms:modified>
</cp:coreProperties>
</file>