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9.jpeg" ContentType="image/jpeg"/>
  <Override PartName="/ppt/media/image1.jpeg" ContentType="image/jpeg"/>
  <Override PartName="/ppt/media/image8.png" ContentType="image/png"/>
  <Override PartName="/ppt/media/image2.jpeg" ContentType="image/jpeg"/>
  <Override PartName="/ppt/media/image5.png" ContentType="image/png"/>
  <Override PartName="/ppt/media/image3.jpeg" ContentType="image/jpeg"/>
  <Override PartName="/ppt/media/image4.jpeg" ContentType="image/jpeg"/>
  <Override PartName="/ppt/media/image6.jpeg" ContentType="image/jpeg"/>
  <Override PartName="/ppt/media/image7.jpeg" ContentType="image/jpeg"/>
  <Override PartName="/ppt/media/image10.jpeg" ContentType="image/jpeg"/>
  <Override PartName="/ppt/media/image11.png" ContentType="image/png"/>
  <Override PartName="/ppt/media/image12.jpeg" ContentType="image/jpeg"/>
  <Override PartName="/ppt/media/image13.jpeg" ContentType="image/jpeg"/>
  <Override PartName="/ppt/media/image14.png" ContentType="image/png"/>
  <Override PartName="/ppt/media/image15.jpeg" ContentType="image/jpeg"/>
  <Override PartName="/ppt/media/image16.jpeg" ContentType="image/jpeg"/>
  <Override PartName="/ppt/media/image24.jpeg" ContentType="image/jpeg"/>
  <Override PartName="/ppt/media/image17.png" ContentType="image/png"/>
  <Override PartName="/ppt/media/image18.jpeg" ContentType="image/jpeg"/>
  <Override PartName="/ppt/media/image19.jpeg" ContentType="image/jpeg"/>
  <Override PartName="/ppt/media/image20.png" ContentType="image/png"/>
  <Override PartName="/ppt/media/image21.jpeg" ContentType="image/jpeg"/>
  <Override PartName="/ppt/media/image22.jpeg" ContentType="image/jpeg"/>
  <Override PartName="/ppt/media/image23.png" ContentType="image/png"/>
  <Override PartName="/ppt/media/image2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D25F7F0-1D70-41D8-B76E-B7C4F8A93CC7}" type="datetime">
              <a:rPr b="0" lang="nl-NL" sz="1200" spc="-1" strike="noStrike">
                <a:solidFill>
                  <a:srgbClr val="8b8b8b"/>
                </a:solidFill>
                <a:latin typeface="Calibri"/>
              </a:rPr>
              <a:t>9-03-19</a:t>
            </a:fld>
            <a:endParaRPr b="0" lang="nl-NL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nl-NL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DEB9D9A-86F0-4DE5-9A8A-7EB618BDC6DC}" type="slidenum">
              <a:rPr b="0" lang="nl-NL" sz="1200" spc="-1" strike="noStrike">
                <a:solidFill>
                  <a:srgbClr val="8b8b8b"/>
                </a:solidFill>
                <a:latin typeface="Calibri"/>
              </a:rPr>
              <a:t>&lt;getal&gt;</a:t>
            </a:fld>
            <a:endParaRPr b="0" lang="nl-NL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nl-NL" sz="1800" spc="-1" strike="noStrike">
                <a:solidFill>
                  <a:srgbClr val="000000"/>
                </a:solidFill>
                <a:latin typeface="Calibri"/>
              </a:rPr>
              <a:t>Klik om de opmaak van de titeltekst te bewerken</a:t>
            </a: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Klik om de opmaak van de overzichtstekst te bewerken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000" spc="-1" strike="noStrike">
                <a:solidFill>
                  <a:srgbClr val="000000"/>
                </a:solidFill>
                <a:latin typeface="Calibri"/>
              </a:rPr>
              <a:t>Tweede overzichtsniveau</a:t>
            </a:r>
            <a:endParaRPr b="0" lang="nl-NL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Calibri"/>
              </a:rPr>
              <a:t>Derde overzichtsniveau</a:t>
            </a: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1800" spc="-1" strike="noStrike">
                <a:solidFill>
                  <a:srgbClr val="000000"/>
                </a:solidFill>
                <a:latin typeface="Calibri"/>
              </a:rPr>
              <a:t>Vierde overzichtsniveau</a:t>
            </a: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Calibri"/>
              </a:rPr>
              <a:t>Vijfde overzichtsniveau</a:t>
            </a:r>
            <a:endParaRPr b="0" lang="nl-N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Calibri"/>
              </a:rPr>
              <a:t>Zesde overzichtsniveau</a:t>
            </a:r>
            <a:endParaRPr b="0" lang="nl-N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Calibri"/>
              </a:rPr>
              <a:t>Zevende overzichtsniveau</a:t>
            </a:r>
            <a:endParaRPr b="0" lang="nl-N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nl-NL" sz="4400" spc="-1" strike="noStrike">
                <a:solidFill>
                  <a:srgbClr val="000000"/>
                </a:solidFill>
                <a:latin typeface="Calibri Light"/>
              </a:rPr>
              <a:t>Klik om stijl te bewerken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Tekststijl van het model bewerken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400" spc="-1" strike="noStrike">
                <a:solidFill>
                  <a:srgbClr val="000000"/>
                </a:solidFill>
                <a:latin typeface="Calibri"/>
              </a:rPr>
              <a:t>Tweede niveau</a:t>
            </a:r>
            <a:endParaRPr b="0" lang="nl-NL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solidFill>
                  <a:srgbClr val="000000"/>
                </a:solidFill>
                <a:latin typeface="Calibri"/>
              </a:rPr>
              <a:t>Derde niveau</a:t>
            </a:r>
            <a:endParaRPr b="0" lang="nl-NL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1800" spc="-1" strike="noStrike">
                <a:solidFill>
                  <a:srgbClr val="000000"/>
                </a:solidFill>
                <a:latin typeface="Calibri"/>
              </a:rPr>
              <a:t>Vierde niveau</a:t>
            </a: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1800" spc="-1" strike="noStrike">
                <a:solidFill>
                  <a:srgbClr val="000000"/>
                </a:solidFill>
                <a:latin typeface="Calibri"/>
              </a:rPr>
              <a:t>Vijfde niveau</a:t>
            </a: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6B59773-5B2D-4FA1-985B-D388A5FB8A8E}" type="datetime">
              <a:rPr b="0" lang="nl-NL" sz="1200" spc="-1" strike="noStrike">
                <a:solidFill>
                  <a:srgbClr val="8b8b8b"/>
                </a:solidFill>
                <a:latin typeface="Calibri"/>
              </a:rPr>
              <a:t>9-03-19</a:t>
            </a:fld>
            <a:endParaRPr b="0" lang="nl-NL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nl-NL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79918F7-AB04-4480-9438-C99E76A9E64A}" type="slidenum">
              <a:rPr b="0" lang="nl-NL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nl-N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Afbeelding 4" descr=""/>
          <p:cNvPicPr/>
          <p:nvPr/>
        </p:nvPicPr>
        <p:blipFill>
          <a:blip r:embed="rId1"/>
          <a:stretch/>
        </p:blipFill>
        <p:spPr>
          <a:xfrm>
            <a:off x="8679600" y="5698440"/>
            <a:ext cx="3479400" cy="1127520"/>
          </a:xfrm>
          <a:prstGeom prst="rect">
            <a:avLst/>
          </a:prstGeom>
          <a:ln>
            <a:noFill/>
          </a:ln>
        </p:spPr>
      </p:pic>
      <p:pic>
        <p:nvPicPr>
          <p:cNvPr id="83" name="ED1D3548-8E92-4E1C-B8E7-6C4ED2D9FCB8" descr=""/>
          <p:cNvPicPr/>
          <p:nvPr/>
        </p:nvPicPr>
        <p:blipFill>
          <a:blip r:embed="rId2"/>
          <a:stretch/>
        </p:blipFill>
        <p:spPr>
          <a:xfrm>
            <a:off x="9720" y="4177440"/>
            <a:ext cx="4168440" cy="30276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2206800" y="393480"/>
            <a:ext cx="7772040" cy="245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nl-NL" sz="4400" spc="-1" strike="noStrike">
                <a:solidFill>
                  <a:srgbClr val="000000"/>
                </a:solidFill>
                <a:latin typeface="Calibri"/>
              </a:rPr>
              <a:t>Landelijke ondersteuningsstructuur</a:t>
            </a:r>
            <a:br/>
            <a:r>
              <a:rPr b="0" lang="nl-NL" sz="4400" spc="-1" strike="noStrike">
                <a:solidFill>
                  <a:srgbClr val="000000"/>
                </a:solidFill>
                <a:latin typeface="Calibri"/>
              </a:rPr>
              <a:t>geestelijke verzorging in de </a:t>
            </a:r>
            <a:br/>
            <a:r>
              <a:rPr b="0" lang="nl-NL" sz="4400" spc="-1" strike="noStrike">
                <a:solidFill>
                  <a:srgbClr val="000000"/>
                </a:solidFill>
                <a:latin typeface="Calibri"/>
              </a:rPr>
              <a:t>thuissituatie</a:t>
            </a:r>
            <a:endParaRPr b="0" lang="nl-NL" sz="44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2891160" y="3894120"/>
            <a:ext cx="6400440" cy="142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nl-NL" sz="3200" spc="-1" strike="noStrike">
                <a:solidFill>
                  <a:srgbClr val="8b8b8b"/>
                </a:solidFill>
                <a:latin typeface="Calibri"/>
              </a:rPr>
              <a:t>VGVZ Open Platform</a:t>
            </a:r>
            <a:endParaRPr b="0" lang="nl-N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nl-NL" sz="3200" spc="-1" strike="noStrike">
                <a:solidFill>
                  <a:srgbClr val="8b8b8b"/>
                </a:solidFill>
                <a:latin typeface="Calibri"/>
              </a:rPr>
              <a:t>11 maart 2019</a:t>
            </a:r>
            <a:endParaRPr b="0" lang="nl-N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nl-NL" sz="3200" spc="-1" strike="noStrike">
                <a:solidFill>
                  <a:srgbClr val="8b8b8b"/>
                </a:solidFill>
                <a:latin typeface="Calibri"/>
              </a:rPr>
              <a:t>Robert Koorneef, Joep van de Geer</a:t>
            </a:r>
            <a:endParaRPr b="0" lang="nl-NL" sz="32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" descr=""/>
          <p:cNvPicPr/>
          <p:nvPr/>
        </p:nvPicPr>
        <p:blipFill>
          <a:blip r:embed="rId1"/>
          <a:srcRect l="31892" t="7122" r="32671" b="3283"/>
          <a:stretch/>
        </p:blipFill>
        <p:spPr>
          <a:xfrm>
            <a:off x="3960000" y="288000"/>
            <a:ext cx="4176000" cy="593928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Afbeelding 4" descr=""/>
          <p:cNvPicPr/>
          <p:nvPr/>
        </p:nvPicPr>
        <p:blipFill>
          <a:blip r:embed="rId1"/>
          <a:stretch/>
        </p:blipFill>
        <p:spPr>
          <a:xfrm>
            <a:off x="8679600" y="5698440"/>
            <a:ext cx="3479400" cy="1127520"/>
          </a:xfrm>
          <a:prstGeom prst="rect">
            <a:avLst/>
          </a:prstGeom>
          <a:ln>
            <a:noFill/>
          </a:ln>
        </p:spPr>
      </p:pic>
      <p:pic>
        <p:nvPicPr>
          <p:cNvPr id="87" name="ED1D3548-8E92-4E1C-B8E7-6C4ED2D9FCB8" descr=""/>
          <p:cNvPicPr/>
          <p:nvPr/>
        </p:nvPicPr>
        <p:blipFill>
          <a:blip r:embed="rId2"/>
          <a:stretch/>
        </p:blipFill>
        <p:spPr>
          <a:xfrm>
            <a:off x="9720" y="4224240"/>
            <a:ext cx="4168440" cy="3027600"/>
          </a:xfrm>
          <a:prstGeom prst="rect">
            <a:avLst/>
          </a:prstGeom>
          <a:ln>
            <a:noFill/>
          </a:ln>
        </p:spPr>
      </p:pic>
      <p:pic>
        <p:nvPicPr>
          <p:cNvPr id="88" name="Afbeelding 3" descr=""/>
          <p:cNvPicPr/>
          <p:nvPr/>
        </p:nvPicPr>
        <p:blipFill>
          <a:blip r:embed="rId3"/>
          <a:stretch/>
        </p:blipFill>
        <p:spPr>
          <a:xfrm>
            <a:off x="1785600" y="502560"/>
            <a:ext cx="8620200" cy="5852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Afbeelding 4" descr=""/>
          <p:cNvPicPr/>
          <p:nvPr/>
        </p:nvPicPr>
        <p:blipFill>
          <a:blip r:embed="rId1"/>
          <a:stretch/>
        </p:blipFill>
        <p:spPr>
          <a:xfrm>
            <a:off x="8679600" y="5698440"/>
            <a:ext cx="3479400" cy="1127520"/>
          </a:xfrm>
          <a:prstGeom prst="rect">
            <a:avLst/>
          </a:prstGeom>
          <a:ln>
            <a:noFill/>
          </a:ln>
        </p:spPr>
      </p:pic>
      <p:pic>
        <p:nvPicPr>
          <p:cNvPr id="90" name="ED1D3548-8E92-4E1C-B8E7-6C4ED2D9FCB8" descr=""/>
          <p:cNvPicPr/>
          <p:nvPr/>
        </p:nvPicPr>
        <p:blipFill>
          <a:blip r:embed="rId2"/>
          <a:stretch/>
        </p:blipFill>
        <p:spPr>
          <a:xfrm>
            <a:off x="-36720" y="4224240"/>
            <a:ext cx="4168440" cy="3027600"/>
          </a:xfrm>
          <a:prstGeom prst="rect">
            <a:avLst/>
          </a:prstGeom>
          <a:ln>
            <a:noFill/>
          </a:ln>
        </p:spPr>
      </p:pic>
      <p:pic>
        <p:nvPicPr>
          <p:cNvPr id="91" name="Afbeelding 5" descr=""/>
          <p:cNvPicPr/>
          <p:nvPr/>
        </p:nvPicPr>
        <p:blipFill>
          <a:blip r:embed="rId3"/>
          <a:stretch/>
        </p:blipFill>
        <p:spPr>
          <a:xfrm>
            <a:off x="1910880" y="502560"/>
            <a:ext cx="8370000" cy="5852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Afbeelding 4" descr=""/>
          <p:cNvPicPr/>
          <p:nvPr/>
        </p:nvPicPr>
        <p:blipFill>
          <a:blip r:embed="rId1"/>
          <a:stretch/>
        </p:blipFill>
        <p:spPr>
          <a:xfrm>
            <a:off x="8679600" y="5698440"/>
            <a:ext cx="3479400" cy="1127520"/>
          </a:xfrm>
          <a:prstGeom prst="rect">
            <a:avLst/>
          </a:prstGeom>
          <a:ln>
            <a:noFill/>
          </a:ln>
        </p:spPr>
      </p:pic>
      <p:pic>
        <p:nvPicPr>
          <p:cNvPr id="93" name="ED1D3548-8E92-4E1C-B8E7-6C4ED2D9FCB8" descr=""/>
          <p:cNvPicPr/>
          <p:nvPr/>
        </p:nvPicPr>
        <p:blipFill>
          <a:blip r:embed="rId2"/>
          <a:stretch/>
        </p:blipFill>
        <p:spPr>
          <a:xfrm>
            <a:off x="9720" y="4186800"/>
            <a:ext cx="4168440" cy="3027600"/>
          </a:xfrm>
          <a:prstGeom prst="rect">
            <a:avLst/>
          </a:prstGeom>
          <a:ln>
            <a:noFill/>
          </a:ln>
        </p:spPr>
      </p:pic>
      <p:pic>
        <p:nvPicPr>
          <p:cNvPr id="94" name="Afbeelding 7" descr=""/>
          <p:cNvPicPr/>
          <p:nvPr/>
        </p:nvPicPr>
        <p:blipFill>
          <a:blip r:embed="rId3"/>
          <a:stretch/>
        </p:blipFill>
        <p:spPr>
          <a:xfrm>
            <a:off x="1618200" y="301320"/>
            <a:ext cx="8955360" cy="6254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Afbeelding 4" descr=""/>
          <p:cNvPicPr/>
          <p:nvPr/>
        </p:nvPicPr>
        <p:blipFill>
          <a:blip r:embed="rId1"/>
          <a:stretch/>
        </p:blipFill>
        <p:spPr>
          <a:xfrm>
            <a:off x="8679600" y="5698440"/>
            <a:ext cx="3479400" cy="1127520"/>
          </a:xfrm>
          <a:prstGeom prst="rect">
            <a:avLst/>
          </a:prstGeom>
          <a:ln>
            <a:noFill/>
          </a:ln>
        </p:spPr>
      </p:pic>
      <p:pic>
        <p:nvPicPr>
          <p:cNvPr id="96" name="ED1D3548-8E92-4E1C-B8E7-6C4ED2D9FCB8" descr=""/>
          <p:cNvPicPr/>
          <p:nvPr/>
        </p:nvPicPr>
        <p:blipFill>
          <a:blip r:embed="rId2"/>
          <a:stretch/>
        </p:blipFill>
        <p:spPr>
          <a:xfrm>
            <a:off x="9720" y="4233600"/>
            <a:ext cx="4168440" cy="3027600"/>
          </a:xfrm>
          <a:prstGeom prst="rect">
            <a:avLst/>
          </a:prstGeom>
          <a:ln>
            <a:noFill/>
          </a:ln>
        </p:spPr>
      </p:pic>
      <p:pic>
        <p:nvPicPr>
          <p:cNvPr id="97" name="Afbeelding 1" descr=""/>
          <p:cNvPicPr/>
          <p:nvPr/>
        </p:nvPicPr>
        <p:blipFill>
          <a:blip r:embed="rId3"/>
          <a:stretch/>
        </p:blipFill>
        <p:spPr>
          <a:xfrm>
            <a:off x="1828440" y="429480"/>
            <a:ext cx="8534880" cy="5998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Afbeelding 4" descr=""/>
          <p:cNvPicPr/>
          <p:nvPr/>
        </p:nvPicPr>
        <p:blipFill>
          <a:blip r:embed="rId1"/>
          <a:stretch/>
        </p:blipFill>
        <p:spPr>
          <a:xfrm>
            <a:off x="8679600" y="5698440"/>
            <a:ext cx="3479400" cy="1127520"/>
          </a:xfrm>
          <a:prstGeom prst="rect">
            <a:avLst/>
          </a:prstGeom>
          <a:ln>
            <a:noFill/>
          </a:ln>
        </p:spPr>
      </p:pic>
      <p:pic>
        <p:nvPicPr>
          <p:cNvPr id="99" name="ED1D3548-8E92-4E1C-B8E7-6C4ED2D9FCB8" descr=""/>
          <p:cNvPicPr/>
          <p:nvPr/>
        </p:nvPicPr>
        <p:blipFill>
          <a:blip r:embed="rId2"/>
          <a:stretch/>
        </p:blipFill>
        <p:spPr>
          <a:xfrm>
            <a:off x="9720" y="4242600"/>
            <a:ext cx="4168440" cy="3027600"/>
          </a:xfrm>
          <a:prstGeom prst="rect">
            <a:avLst/>
          </a:prstGeom>
          <a:ln>
            <a:noFill/>
          </a:ln>
        </p:spPr>
      </p:pic>
      <p:pic>
        <p:nvPicPr>
          <p:cNvPr id="100" name="Afbeelding 1" descr=""/>
          <p:cNvPicPr/>
          <p:nvPr/>
        </p:nvPicPr>
        <p:blipFill>
          <a:blip r:embed="rId3"/>
          <a:stretch/>
        </p:blipFill>
        <p:spPr>
          <a:xfrm>
            <a:off x="1834560" y="499680"/>
            <a:ext cx="8522640" cy="585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Afbeelding 4" descr=""/>
          <p:cNvPicPr/>
          <p:nvPr/>
        </p:nvPicPr>
        <p:blipFill>
          <a:blip r:embed="rId1"/>
          <a:stretch/>
        </p:blipFill>
        <p:spPr>
          <a:xfrm>
            <a:off x="8679600" y="5698440"/>
            <a:ext cx="3479400" cy="1127520"/>
          </a:xfrm>
          <a:prstGeom prst="rect">
            <a:avLst/>
          </a:prstGeom>
          <a:ln>
            <a:noFill/>
          </a:ln>
        </p:spPr>
      </p:pic>
      <p:pic>
        <p:nvPicPr>
          <p:cNvPr id="102" name="ED1D3548-8E92-4E1C-B8E7-6C4ED2D9FCB8" descr=""/>
          <p:cNvPicPr/>
          <p:nvPr/>
        </p:nvPicPr>
        <p:blipFill>
          <a:blip r:embed="rId2"/>
          <a:stretch/>
        </p:blipFill>
        <p:spPr>
          <a:xfrm>
            <a:off x="9720" y="4214880"/>
            <a:ext cx="4168440" cy="3027600"/>
          </a:xfrm>
          <a:prstGeom prst="rect">
            <a:avLst/>
          </a:prstGeom>
          <a:ln>
            <a:noFill/>
          </a:ln>
        </p:spPr>
      </p:pic>
      <p:pic>
        <p:nvPicPr>
          <p:cNvPr id="103" name="Afbeelding 2" descr=""/>
          <p:cNvPicPr/>
          <p:nvPr/>
        </p:nvPicPr>
        <p:blipFill>
          <a:blip r:embed="rId3"/>
          <a:stretch/>
        </p:blipFill>
        <p:spPr>
          <a:xfrm>
            <a:off x="1816200" y="524160"/>
            <a:ext cx="8559000" cy="5809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Afbeelding 4" descr=""/>
          <p:cNvPicPr/>
          <p:nvPr/>
        </p:nvPicPr>
        <p:blipFill>
          <a:blip r:embed="rId1"/>
          <a:stretch/>
        </p:blipFill>
        <p:spPr>
          <a:xfrm>
            <a:off x="8679600" y="5698440"/>
            <a:ext cx="3479400" cy="1127520"/>
          </a:xfrm>
          <a:prstGeom prst="rect">
            <a:avLst/>
          </a:prstGeom>
          <a:ln>
            <a:noFill/>
          </a:ln>
        </p:spPr>
      </p:pic>
      <p:pic>
        <p:nvPicPr>
          <p:cNvPr id="105" name="ED1D3548-8E92-4E1C-B8E7-6C4ED2D9FCB8" descr=""/>
          <p:cNvPicPr/>
          <p:nvPr/>
        </p:nvPicPr>
        <p:blipFill>
          <a:blip r:embed="rId2"/>
          <a:stretch/>
        </p:blipFill>
        <p:spPr>
          <a:xfrm>
            <a:off x="9720" y="4242600"/>
            <a:ext cx="4168440" cy="3027600"/>
          </a:xfrm>
          <a:prstGeom prst="rect">
            <a:avLst/>
          </a:prstGeom>
          <a:ln>
            <a:noFill/>
          </a:ln>
        </p:spPr>
      </p:pic>
      <p:sp>
        <p:nvSpPr>
          <p:cNvPr id="106" name="TextShape 1"/>
          <p:cNvSpPr txBox="1"/>
          <p:nvPr/>
        </p:nvSpPr>
        <p:spPr>
          <a:xfrm>
            <a:off x="838080" y="10368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0" lang="nl-NL" sz="4400" spc="-1" strike="noStrike">
                <a:solidFill>
                  <a:srgbClr val="000000"/>
                </a:solidFill>
                <a:latin typeface="Calibri Light"/>
              </a:rPr>
              <a:t>11 maart Open Platform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838080" y="107928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Nieuwe vragen voor de beroepsgroep: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Biedt dit kansen voor alle werkvelden?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Hoe gaan we om met de mogelijkheid om regie te voeren op deze schaal?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Vinden we alle vormen van samenwerking lokaal/regionaal acceptabel, welke eisen willen we als beroepsgroep daaraan stellen?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Willen we de keus hebben om in dienst of als zzp-er te functioneren in de 1</a:t>
            </a:r>
            <a:r>
              <a:rPr b="0" lang="nl-NL" sz="2800" spc="-1" strike="noStrike" baseline="30000">
                <a:solidFill>
                  <a:srgbClr val="000000"/>
                </a:solidFill>
                <a:latin typeface="Calibri"/>
              </a:rPr>
              <a:t>e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lijns samenwerking binnen een ‘Centrum voor Levensvragen’ (werktitel)?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Welke speelruimte is er voor collega’s die vanuit parochie of gemeente niet parochiële/kerkelijke eerste lijns werkzaamheden verrichten in consulten, bijscholing en (MD) overleg?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Hoe zien we de borging van de kwaliteit landelijk in de toekomst (nationaal, overkoepelend, instituut)?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Uniforme registratie ten behoeve van verantwoording/onderzoek?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Uniforme registratie/dossiervorming door geestelijk verzorgers?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52bdec"/>
                </a:solidFill>
                <a:latin typeface="Trebuchet MS"/>
                <a:ea typeface="Calibri"/>
              </a:rPr>
              <a:t>SAVE THE DATE: 14 mei 2019 Werkconferentie</a:t>
            </a:r>
            <a:br/>
            <a:br/>
            <a:r>
              <a:rPr b="1" i="1" lang="nl-NL" sz="4400" spc="-1" strike="noStrike">
                <a:solidFill>
                  <a:srgbClr val="9c301a"/>
                </a:solidFill>
                <a:latin typeface="Ink Free"/>
                <a:ea typeface="Calibri"/>
              </a:rPr>
              <a:t>“Geestelijke verzorging thuis, </a:t>
            </a:r>
            <a:br/>
            <a:r>
              <a:rPr b="1" i="1" lang="nl-NL" sz="4400" spc="-1" strike="noStrike">
                <a:solidFill>
                  <a:srgbClr val="9c301a"/>
                </a:solidFill>
                <a:latin typeface="Ink Free"/>
                <a:ea typeface="Calibri"/>
              </a:rPr>
              <a:t>inspiratie uit goede voorbeelden”</a:t>
            </a:r>
            <a:endParaRPr b="0" lang="nl-N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838080" y="2012400"/>
            <a:ext cx="10515240" cy="3137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Locatie en tijd: 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9.30 – 16.30 uur in Postillion Hotel in Bunnik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Verbinding tussen programma vanmiddag (15.35-16.00 uur Uiteen in regio's (zie kaartje)→ contact leggen/krachten bundelen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Maak per consortium een lijst van initiatieven (incl. contactpersoon), die zullen benaderd worden om op max. 1 A4 te verzamelen per consortium op infomarkt 14 mei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0" name="Afbeelding 3" descr=""/>
          <p:cNvPicPr/>
          <p:nvPr/>
        </p:nvPicPr>
        <p:blipFill>
          <a:blip r:embed="rId1"/>
          <a:stretch/>
        </p:blipFill>
        <p:spPr>
          <a:xfrm>
            <a:off x="345240" y="5234400"/>
            <a:ext cx="7727400" cy="1248480"/>
          </a:xfrm>
          <a:prstGeom prst="rect">
            <a:avLst/>
          </a:prstGeom>
          <a:ln>
            <a:noFill/>
          </a:ln>
        </p:spPr>
      </p:pic>
      <p:pic>
        <p:nvPicPr>
          <p:cNvPr id="111" name="Afbeelding 4" descr=""/>
          <p:cNvPicPr/>
          <p:nvPr/>
        </p:nvPicPr>
        <p:blipFill>
          <a:blip r:embed="rId2"/>
          <a:stretch/>
        </p:blipFill>
        <p:spPr>
          <a:xfrm>
            <a:off x="8285760" y="5351400"/>
            <a:ext cx="3052440" cy="989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Application>LibreOffice/6.0.2.1$Windows_X86_64 LibreOffice_project/f7f06a8f319e4b62f9bc5095aa112a65d2f3ac89</Application>
  <Words>231</Words>
  <Paragraphs>19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2019-03-08T16:06:01Z</dcterms:created>
  <dc:creator/>
  <dc:description/>
  <dc:language>nl-NL</dc:language>
  <cp:lastModifiedBy/>
  <dcterms:modified xsi:type="dcterms:W3CDTF">2019-03-09T11:49:37Z</dcterms:modified>
  <cp:revision>7</cp:revision>
  <dc:subject/>
  <dc:title>PowerPoint-presentatie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Breedbeeld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