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3.png" ContentType="image/png"/>
  <Override PartName="/ppt/media/image1.jpeg" ContentType="image/jpe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nl-NL" sz="1800" spc="-1" strike="noStrike">
                <a:solidFill>
                  <a:srgbClr val="000000"/>
                </a:solidFill>
                <a:latin typeface="Calibri"/>
              </a:rPr>
              <a:t>Klik om de dia te verplaatsen</a:t>
            </a:r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nl-NL" sz="2000" spc="-1" strike="noStrike">
                <a:latin typeface="Arial"/>
              </a:rPr>
              <a:t>Klik om het formaat van de notities te bewerken</a:t>
            </a:r>
            <a:endParaRPr b="0" lang="nl-NL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nl-NL" sz="1400" spc="-1" strike="noStrike">
                <a:latin typeface="Times New Roman"/>
              </a:rPr>
              <a:t>&lt;koptekst&gt;</a:t>
            </a:r>
            <a:endParaRPr b="0" lang="nl-NL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nl-NL" sz="1400" spc="-1" strike="noStrike">
                <a:latin typeface="Times New Roman"/>
              </a:rPr>
              <a:t>&lt;datum/tijd&gt;</a:t>
            </a:r>
            <a:endParaRPr b="0" lang="nl-NL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nl-NL" sz="1400" spc="-1" strike="noStrike">
                <a:latin typeface="Times New Roman"/>
              </a:rPr>
              <a:t>&lt;voettekst&gt;</a:t>
            </a:r>
            <a:endParaRPr b="0" lang="nl-NL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DA3149DF-4DA7-4211-B992-EE7C5A3DB682}" type="slidenum">
              <a:rPr b="0" lang="nl-NL" sz="1400" spc="-1" strike="noStrike">
                <a:latin typeface="Times New Roman"/>
              </a:rPr>
              <a:t>&lt;getal&gt;</a:t>
            </a:fld>
            <a:endParaRPr b="0" lang="nl-NL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latin typeface="Arial"/>
            </a:endParaRPr>
          </a:p>
        </p:txBody>
      </p:sp>
      <p:sp>
        <p:nvSpPr>
          <p:cNvPr id="10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033EAD1-216F-4350-9385-08B971EBDFDC}" type="slidenum">
              <a:rPr b="0" lang="nl-NL" sz="1200" spc="-1" strike="noStrike">
                <a:latin typeface="Times New Roman"/>
              </a:rPr>
              <a:t>&lt;getal&gt;</a:t>
            </a:fld>
            <a:endParaRPr b="0" lang="nl-NL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90000"/>
              </a:lnSpc>
            </a:pPr>
            <a:r>
              <a:rPr b="0" lang="nl-NL" sz="6000" spc="-1" strike="noStrike">
                <a:solidFill>
                  <a:srgbClr val="000000"/>
                </a:solidFill>
                <a:latin typeface="Calibri Light"/>
              </a:rPr>
              <a:t>Klik om stijl te bewerken</a:t>
            </a:r>
            <a:endParaRPr b="0" lang="nl-NL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1EB951C6-7A2B-4395-BC29-D9C1F77C1A76}" type="datetime">
              <a:rPr b="0" lang="nl-NL" sz="1200" spc="-1" strike="noStrike">
                <a:solidFill>
                  <a:srgbClr val="8b8b8b"/>
                </a:solidFill>
                <a:latin typeface="Calibri"/>
              </a:rPr>
              <a:t>11-03-19</a:t>
            </a:fld>
            <a:endParaRPr b="0" lang="nl-NL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nl-NL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F16CA86-E4A3-494A-8A45-52C97C76EC35}" type="slidenum">
              <a:rPr b="0" lang="nl-NL" sz="1200" spc="-1" strike="noStrike">
                <a:solidFill>
                  <a:srgbClr val="8b8b8b"/>
                </a:solidFill>
                <a:latin typeface="Calibri"/>
              </a:rPr>
              <a:t>&lt;getal&gt;</a:t>
            </a:fld>
            <a:endParaRPr b="0" lang="nl-NL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Klik om de opmaak van de overzichtstekst te bewerken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000" spc="-1" strike="noStrike">
                <a:solidFill>
                  <a:srgbClr val="000000"/>
                </a:solidFill>
                <a:latin typeface="Calibri"/>
              </a:rPr>
              <a:t>Tweede overzichtsniveau</a:t>
            </a:r>
            <a:endParaRPr b="0" lang="nl-NL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1800" spc="-1" strike="noStrike">
                <a:solidFill>
                  <a:srgbClr val="000000"/>
                </a:solidFill>
                <a:latin typeface="Calibri"/>
              </a:rPr>
              <a:t>Derde overzichtsniveau</a:t>
            </a:r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1800" spc="-1" strike="noStrike">
                <a:solidFill>
                  <a:srgbClr val="000000"/>
                </a:solidFill>
                <a:latin typeface="Calibri"/>
              </a:rPr>
              <a:t>Vierde overzichtsniveau</a:t>
            </a:r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solidFill>
                  <a:srgbClr val="000000"/>
                </a:solidFill>
                <a:latin typeface="Calibri"/>
              </a:rPr>
              <a:t>Vijfde overzichtsniveau</a:t>
            </a:r>
            <a:endParaRPr b="0" lang="nl-NL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solidFill>
                  <a:srgbClr val="000000"/>
                </a:solidFill>
                <a:latin typeface="Calibri"/>
              </a:rPr>
              <a:t>Zesde overzichtsniveau</a:t>
            </a:r>
            <a:endParaRPr b="0" lang="nl-NL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solidFill>
                  <a:srgbClr val="000000"/>
                </a:solidFill>
                <a:latin typeface="Calibri"/>
              </a:rPr>
              <a:t>Zevende overzichtsniveau</a:t>
            </a:r>
            <a:endParaRPr b="0" lang="nl-NL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nl-NL" sz="4400" spc="-1" strike="noStrike">
                <a:solidFill>
                  <a:srgbClr val="000000"/>
                </a:solidFill>
                <a:latin typeface="Calibri Light"/>
              </a:rPr>
              <a:t>Klik om stijl te bewerken</a:t>
            </a:r>
            <a:endParaRPr b="0" lang="nl-N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Klikken om de tekststijl van het model te bewerken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Tweede niveau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Derde niveau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Vierde niveau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Vijfde niveau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7E3940DC-87E9-4867-BB27-962A1DA54833}" type="datetime">
              <a:rPr b="0" lang="nl-NL" sz="1200" spc="-1" strike="noStrike">
                <a:solidFill>
                  <a:srgbClr val="8b8b8b"/>
                </a:solidFill>
                <a:latin typeface="Calibri"/>
              </a:rPr>
              <a:t>11-03-19</a:t>
            </a:fld>
            <a:endParaRPr b="0" lang="nl-NL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nl-NL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41885CD-C3B3-4FD7-A856-C930D3507B64}" type="slidenum">
              <a:rPr b="0" lang="nl-NL" sz="1200" spc="-1" strike="noStrike">
                <a:solidFill>
                  <a:srgbClr val="8b8b8b"/>
                </a:solidFill>
                <a:latin typeface="Calibri"/>
              </a:rPr>
              <a:t>&lt;getal&gt;</a:t>
            </a:fld>
            <a:endParaRPr b="0" lang="nl-NL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90000"/>
              </a:lnSpc>
            </a:pPr>
            <a:r>
              <a:rPr b="0" lang="nl-NL" sz="6000" spc="-1" strike="noStrike">
                <a:solidFill>
                  <a:srgbClr val="000000"/>
                </a:solidFill>
                <a:latin typeface="Calibri Light"/>
              </a:rPr>
              <a:t>Goede voorbeelden uit de praktijk</a:t>
            </a:r>
            <a:endParaRPr b="0" lang="nl-NL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nl-NL" sz="2400" spc="-1" strike="noStrike">
                <a:solidFill>
                  <a:srgbClr val="000000"/>
                </a:solidFill>
                <a:latin typeface="Calibri"/>
              </a:rPr>
              <a:t>Charlotte Molenaar, A Piece of Sense &amp; Centrum voor Levensvragen</a:t>
            </a:r>
            <a:endParaRPr b="0" lang="nl-NL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nl-NL" sz="2400" spc="-1" strike="noStrike">
                <a:solidFill>
                  <a:srgbClr val="000000"/>
                </a:solidFill>
                <a:latin typeface="Calibri"/>
              </a:rPr>
              <a:t>Karin Seijdell, Zinlab</a:t>
            </a:r>
            <a:endParaRPr b="0" lang="nl-NL" sz="24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nl-NL" sz="4400" spc="-1" strike="noStrike">
                <a:solidFill>
                  <a:srgbClr val="000000"/>
                </a:solidFill>
                <a:latin typeface="Calibri Light"/>
              </a:rPr>
              <a:t>Charlotte</a:t>
            </a:r>
            <a:endParaRPr b="0" lang="nl-NL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1" name="Afbeelding 4" descr=""/>
          <p:cNvPicPr/>
          <p:nvPr/>
        </p:nvPicPr>
        <p:blipFill>
          <a:blip r:embed="rId1"/>
          <a:stretch/>
        </p:blipFill>
        <p:spPr>
          <a:xfrm>
            <a:off x="5824800" y="117360"/>
            <a:ext cx="6229440" cy="3166200"/>
          </a:xfrm>
          <a:prstGeom prst="rect">
            <a:avLst/>
          </a:prstGeom>
          <a:ln>
            <a:noFill/>
          </a:ln>
        </p:spPr>
      </p:pic>
      <p:pic>
        <p:nvPicPr>
          <p:cNvPr id="92" name="Afbeelding 5" descr=""/>
          <p:cNvPicPr/>
          <p:nvPr/>
        </p:nvPicPr>
        <p:blipFill>
          <a:blip r:embed="rId2"/>
          <a:srcRect l="0" t="16386" r="0" b="25707"/>
          <a:stretch/>
        </p:blipFill>
        <p:spPr>
          <a:xfrm>
            <a:off x="528120" y="2163240"/>
            <a:ext cx="3836160" cy="2671200"/>
          </a:xfrm>
          <a:prstGeom prst="rect">
            <a:avLst/>
          </a:prstGeom>
          <a:ln>
            <a:noFill/>
          </a:ln>
        </p:spPr>
      </p:pic>
      <p:pic>
        <p:nvPicPr>
          <p:cNvPr id="93" name="Afbeelding 6" descr=""/>
          <p:cNvPicPr/>
          <p:nvPr/>
        </p:nvPicPr>
        <p:blipFill>
          <a:blip r:embed="rId3"/>
          <a:stretch/>
        </p:blipFill>
        <p:spPr>
          <a:xfrm>
            <a:off x="528120" y="4834800"/>
            <a:ext cx="6970680" cy="1185480"/>
          </a:xfrm>
          <a:prstGeom prst="rect">
            <a:avLst/>
          </a:prstGeom>
          <a:ln>
            <a:noFill/>
          </a:ln>
        </p:spPr>
      </p:pic>
      <p:pic>
        <p:nvPicPr>
          <p:cNvPr id="94" name="Afbeelding 8" descr=""/>
          <p:cNvPicPr/>
          <p:nvPr/>
        </p:nvPicPr>
        <p:blipFill>
          <a:blip r:embed="rId4"/>
          <a:stretch/>
        </p:blipFill>
        <p:spPr>
          <a:xfrm>
            <a:off x="7827480" y="4595400"/>
            <a:ext cx="4290120" cy="2144880"/>
          </a:xfrm>
          <a:prstGeom prst="rect">
            <a:avLst/>
          </a:prstGeom>
          <a:ln>
            <a:noFill/>
          </a:ln>
          <a:effectLst>
            <a:softEdge rad="0"/>
          </a:effectLst>
          <a:scene3d>
            <a:camera prst="orthographicFront"/>
            <a:lightRig dir="t" rig="threePt"/>
          </a:scene3d>
          <a:sp3d>
            <a:bevelT prst="softRound" w="152400" h="50800"/>
          </a:sp3d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Afbeelding 3" descr=""/>
          <p:cNvPicPr/>
          <p:nvPr/>
        </p:nvPicPr>
        <p:blipFill>
          <a:blip r:embed="rId1"/>
          <a:stretch/>
        </p:blipFill>
        <p:spPr>
          <a:xfrm>
            <a:off x="0" y="830880"/>
            <a:ext cx="12191760" cy="5195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nl-NL" sz="4400" spc="-1" strike="noStrike">
                <a:solidFill>
                  <a:srgbClr val="000000"/>
                </a:solidFill>
                <a:latin typeface="Calibri Light"/>
              </a:rPr>
              <a:t>Casus</a:t>
            </a:r>
            <a:endParaRPr b="0" lang="nl-N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Huisarts vertelt in patz-team over moeilijke situatie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Aandacht voor kwaliteit van leven – visie huisarts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Mogelijke openingen voor situatie - partner 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Huisarts wil mij erbij, patiënt staat er niet voor open </a:t>
            </a:r>
            <a:r>
              <a:rPr b="0" lang="nl-NL" sz="28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 Tip: Huisarts kan benoemen voor zichzelf extra iemand erbij te willen vragen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Op bezoek bij patiënt, gesprekken 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Bespreken met patiënt: ‘Wat kan ik terugkoppelen aan huisarts?’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Overleg met huisarts – huisarts gerustgesteld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Afbeelding 3" descr=""/>
          <p:cNvPicPr/>
          <p:nvPr/>
        </p:nvPicPr>
        <p:blipFill>
          <a:blip r:embed="rId1"/>
          <a:stretch/>
        </p:blipFill>
        <p:spPr>
          <a:xfrm>
            <a:off x="1702800" y="0"/>
            <a:ext cx="878580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nl-NL" sz="4400" spc="-1" strike="noStrike">
                <a:solidFill>
                  <a:srgbClr val="000000"/>
                </a:solidFill>
                <a:latin typeface="Calibri Light"/>
              </a:rPr>
              <a:t>Karin</a:t>
            </a:r>
            <a:endParaRPr b="0" lang="nl-NL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0" name="Afbeelding 4" descr=""/>
          <p:cNvPicPr/>
          <p:nvPr/>
        </p:nvPicPr>
        <p:blipFill>
          <a:blip r:embed="rId1"/>
          <a:stretch/>
        </p:blipFill>
        <p:spPr>
          <a:xfrm>
            <a:off x="2357280" y="0"/>
            <a:ext cx="9758160" cy="6857640"/>
          </a:xfrm>
          <a:prstGeom prst="rect">
            <a:avLst/>
          </a:prstGeom>
          <a:ln>
            <a:noFill/>
          </a:ln>
        </p:spPr>
      </p:pic>
      <p:pic>
        <p:nvPicPr>
          <p:cNvPr id="101" name="Afbeelding 3" descr=""/>
          <p:cNvPicPr/>
          <p:nvPr/>
        </p:nvPicPr>
        <p:blipFill>
          <a:blip r:embed="rId2"/>
          <a:stretch/>
        </p:blipFill>
        <p:spPr>
          <a:xfrm>
            <a:off x="-157320" y="1952280"/>
            <a:ext cx="3641760" cy="4696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nl-NL" sz="4400" spc="-1" strike="noStrike">
                <a:solidFill>
                  <a:srgbClr val="000000"/>
                </a:solidFill>
                <a:latin typeface="Calibri Light"/>
              </a:rPr>
              <a:t>Casus</a:t>
            </a:r>
            <a:endParaRPr b="0" lang="nl-N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Doorverwijzing via POH, na afstemming met huisarts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Alleenstaande vrouw (55) , 20 jaar kanker, nu in terminale fase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Gesprekken over angst voor de dood en angst voor sterven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Tijdens gesprekken blijkt mevrouw zeer afwijzend t.o.v. huisarts en andere zorgverleners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Terugkoppeling naar huisarts, vermoeden van laag IQ. Aangepast plan van aanpak.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nl-NL" sz="4400" spc="-1" strike="noStrike">
                <a:solidFill>
                  <a:srgbClr val="000000"/>
                </a:solidFill>
                <a:latin typeface="Calibri Light"/>
              </a:rPr>
              <a:t>Redenen om het niet te doen</a:t>
            </a:r>
            <a:endParaRPr b="0" lang="nl-N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Omdenken voor geestelijk verzorgers: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Ze nemen me toch niet serieus…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Ik ben huiverig…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Ik heb geen lef…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Ik ben geen ondernemer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Ik ben niet zakelijk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Het is ingewikkeld, al die regels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Mijn belastingaangifte wordt zo onoverzichtelijk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Mijn inkomsten zijn niet stabiel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Waar doe ik het dan voor?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Ik heb een mooi contract, waarom zou ik mijn nek uitsteken?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Application>LibreOffice/6.0.2.1$Windows_X86_64 LibreOffice_project/f7f06a8f319e4b62f9bc5095aa112a65d2f3ac89</Application>
  <Words>229</Words>
  <Paragraphs>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2019-03-08T10:06:00Z</dcterms:created>
  <dc:creator>Karin Seijdell</dc:creator>
  <dc:description/>
  <dc:language>nl-NL</dc:language>
  <cp:lastModifiedBy>Charlotte Molenaar</cp:lastModifiedBy>
  <dcterms:modified xsi:type="dcterms:W3CDTF">2019-03-11T12:33:34Z</dcterms:modified>
  <cp:revision>11</cp:revision>
  <dc:subject/>
  <dc:title>Goede voorbeelden uit de praktijk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Breedbeeld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